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Poppins Semi-Bold" charset="1" panose="00000700000000000000"/>
      <p:regular r:id="rId17"/>
    </p:embeddedFont>
    <p:embeddedFont>
      <p:font typeface="Poppins Bold" charset="1" panose="00000800000000000000"/>
      <p:regular r:id="rId18"/>
    </p:embeddedFont>
    <p:embeddedFont>
      <p:font typeface="Open Sauce" charset="1" panose="00000500000000000000"/>
      <p:regular r:id="rId19"/>
    </p:embeddedFont>
    <p:embeddedFont>
      <p:font typeface="Poppins" charset="1" panose="00000500000000000000"/>
      <p:regular r:id="rId20"/>
    </p:embeddedFont>
    <p:embeddedFont>
      <p:font typeface="Open Sauce Bold" charset="1" panose="000008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svg>
</file>

<file path=ppt/media/image13.png>
</file>

<file path=ppt/media/image14.svg>
</file>

<file path=ppt/media/image15.jpeg>
</file>

<file path=ppt/media/image2.svg>
</file>

<file path=ppt/media/image3.jpeg>
</file>

<file path=ppt/media/image4.png>
</file>

<file path=ppt/media/image5.svg>
</file>

<file path=ppt/media/image6.png>
</file>

<file path=ppt/media/image7.jpe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5.jpeg" Type="http://schemas.openxmlformats.org/officeDocument/2006/relationships/image"/><Relationship Id="rId4" Target="../media/image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12974764" y="-207071"/>
            <a:ext cx="3086100" cy="11299900"/>
            <a:chOff x="0" y="0"/>
            <a:chExt cx="812800" cy="2976105"/>
          </a:xfrm>
        </p:grpSpPr>
        <p:sp>
          <p:nvSpPr>
            <p:cNvPr name="Freeform 3" id="3"/>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4" id="4"/>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sp>
        <p:nvSpPr>
          <p:cNvPr name="Freeform 5" id="5"/>
          <p:cNvSpPr/>
          <p:nvPr/>
        </p:nvSpPr>
        <p:spPr>
          <a:xfrm flipH="false" flipV="false" rot="0">
            <a:off x="16384715" y="9009597"/>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1776329" y="580047"/>
            <a:ext cx="5482971" cy="9023371"/>
          </a:xfrm>
          <a:custGeom>
            <a:avLst/>
            <a:gdLst/>
            <a:ahLst/>
            <a:cxnLst/>
            <a:rect r="r" b="b" t="t" l="l"/>
            <a:pathLst>
              <a:path h="9023371" w="5482971">
                <a:moveTo>
                  <a:pt x="0" y="0"/>
                </a:moveTo>
                <a:lnTo>
                  <a:pt x="5482971" y="0"/>
                </a:lnTo>
                <a:lnTo>
                  <a:pt x="5482971" y="9023371"/>
                </a:lnTo>
                <a:lnTo>
                  <a:pt x="0" y="9023371"/>
                </a:lnTo>
                <a:lnTo>
                  <a:pt x="0" y="0"/>
                </a:lnTo>
                <a:close/>
              </a:path>
            </a:pathLst>
          </a:custGeom>
          <a:blipFill>
            <a:blip r:embed="rId4"/>
            <a:stretch>
              <a:fillRect l="-4822" t="0" r="-4822" b="0"/>
            </a:stretch>
          </a:blipFill>
        </p:spPr>
      </p:sp>
      <p:grpSp>
        <p:nvGrpSpPr>
          <p:cNvPr name="Group 7" id="7"/>
          <p:cNvGrpSpPr/>
          <p:nvPr/>
        </p:nvGrpSpPr>
        <p:grpSpPr>
          <a:xfrm rot="0">
            <a:off x="-1543050" y="-558218"/>
            <a:ext cx="3086100" cy="11299900"/>
            <a:chOff x="0" y="0"/>
            <a:chExt cx="812800" cy="2976105"/>
          </a:xfrm>
        </p:grpSpPr>
        <p:sp>
          <p:nvSpPr>
            <p:cNvPr name="Freeform 8" id="8"/>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9" id="9"/>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grpSp>
        <p:nvGrpSpPr>
          <p:cNvPr name="Group 10" id="10"/>
          <p:cNvGrpSpPr/>
          <p:nvPr/>
        </p:nvGrpSpPr>
        <p:grpSpPr>
          <a:xfrm rot="0">
            <a:off x="1227773" y="4163622"/>
            <a:ext cx="110236" cy="2818996"/>
            <a:chOff x="0" y="0"/>
            <a:chExt cx="26312" cy="672855"/>
          </a:xfrm>
        </p:grpSpPr>
        <p:sp>
          <p:nvSpPr>
            <p:cNvPr name="Freeform 11" id="11"/>
            <p:cNvSpPr/>
            <p:nvPr/>
          </p:nvSpPr>
          <p:spPr>
            <a:xfrm flipH="false" flipV="false" rot="0">
              <a:off x="0" y="0"/>
              <a:ext cx="26312" cy="672855"/>
            </a:xfrm>
            <a:custGeom>
              <a:avLst/>
              <a:gdLst/>
              <a:ahLst/>
              <a:cxnLst/>
              <a:rect r="r" b="b" t="t" l="l"/>
              <a:pathLst>
                <a:path h="672855" w="26312">
                  <a:moveTo>
                    <a:pt x="0" y="0"/>
                  </a:moveTo>
                  <a:lnTo>
                    <a:pt x="26312" y="0"/>
                  </a:lnTo>
                  <a:lnTo>
                    <a:pt x="26312" y="672855"/>
                  </a:lnTo>
                  <a:lnTo>
                    <a:pt x="0" y="672855"/>
                  </a:lnTo>
                  <a:close/>
                </a:path>
              </a:pathLst>
            </a:custGeom>
            <a:solidFill>
              <a:srgbClr val="FFFFFF"/>
            </a:solidFill>
          </p:spPr>
        </p:sp>
        <p:sp>
          <p:nvSpPr>
            <p:cNvPr name="TextBox 12" id="12"/>
            <p:cNvSpPr txBox="true"/>
            <p:nvPr/>
          </p:nvSpPr>
          <p:spPr>
            <a:xfrm>
              <a:off x="0" y="-19050"/>
              <a:ext cx="26312" cy="691905"/>
            </a:xfrm>
            <a:prstGeom prst="rect">
              <a:avLst/>
            </a:prstGeom>
          </p:spPr>
          <p:txBody>
            <a:bodyPr anchor="ctr" rtlCol="false" tIns="50800" lIns="50800" bIns="50800" rIns="50800"/>
            <a:lstStyle/>
            <a:p>
              <a:pPr algn="ctr">
                <a:lnSpc>
                  <a:spcPts val="2859"/>
                </a:lnSpc>
              </a:pPr>
            </a:p>
          </p:txBody>
        </p:sp>
      </p:grpSp>
      <p:sp>
        <p:nvSpPr>
          <p:cNvPr name="Freeform 13" id="13"/>
          <p:cNvSpPr/>
          <p:nvPr/>
        </p:nvSpPr>
        <p:spPr>
          <a:xfrm flipH="false" flipV="false" rot="0">
            <a:off x="-2777871" y="-207071"/>
            <a:ext cx="3806571" cy="2083232"/>
          </a:xfrm>
          <a:custGeom>
            <a:avLst/>
            <a:gdLst/>
            <a:ahLst/>
            <a:cxnLst/>
            <a:rect r="r" b="b" t="t" l="l"/>
            <a:pathLst>
              <a:path h="2083232" w="3806571">
                <a:moveTo>
                  <a:pt x="0" y="0"/>
                </a:moveTo>
                <a:lnTo>
                  <a:pt x="3806571" y="0"/>
                </a:lnTo>
                <a:lnTo>
                  <a:pt x="3806571" y="2083233"/>
                </a:lnTo>
                <a:lnTo>
                  <a:pt x="0" y="208323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4" id="14"/>
          <p:cNvSpPr/>
          <p:nvPr/>
        </p:nvSpPr>
        <p:spPr>
          <a:xfrm flipH="false" flipV="false" rot="0">
            <a:off x="-344085" y="-371057"/>
            <a:ext cx="6131323" cy="6131323"/>
          </a:xfrm>
          <a:custGeom>
            <a:avLst/>
            <a:gdLst/>
            <a:ahLst/>
            <a:cxnLst/>
            <a:rect r="r" b="b" t="t" l="l"/>
            <a:pathLst>
              <a:path h="6131323" w="6131323">
                <a:moveTo>
                  <a:pt x="0" y="0"/>
                </a:moveTo>
                <a:lnTo>
                  <a:pt x="6131323" y="0"/>
                </a:lnTo>
                <a:lnTo>
                  <a:pt x="6131323" y="6131324"/>
                </a:lnTo>
                <a:lnTo>
                  <a:pt x="0" y="6131324"/>
                </a:lnTo>
                <a:lnTo>
                  <a:pt x="0" y="0"/>
                </a:lnTo>
                <a:close/>
              </a:path>
            </a:pathLst>
          </a:custGeom>
          <a:blipFill>
            <a:blip r:embed="rId7"/>
            <a:stretch>
              <a:fillRect l="0" t="0" r="0" b="0"/>
            </a:stretch>
          </a:blipFill>
        </p:spPr>
      </p:sp>
      <p:sp>
        <p:nvSpPr>
          <p:cNvPr name="TextBox 15" id="15"/>
          <p:cNvSpPr txBox="true"/>
          <p:nvPr/>
        </p:nvSpPr>
        <p:spPr>
          <a:xfrm rot="0">
            <a:off x="1752928" y="3569331"/>
            <a:ext cx="10023401" cy="3721828"/>
          </a:xfrm>
          <a:prstGeom prst="rect">
            <a:avLst/>
          </a:prstGeom>
        </p:spPr>
        <p:txBody>
          <a:bodyPr anchor="t" rtlCol="false" tIns="0" lIns="0" bIns="0" rIns="0">
            <a:spAutoFit/>
          </a:bodyPr>
          <a:lstStyle/>
          <a:p>
            <a:pPr algn="l">
              <a:lnSpc>
                <a:spcPts val="14794"/>
              </a:lnSpc>
            </a:pPr>
            <a:r>
              <a:rPr lang="en-US" sz="10720" spc="53" b="true">
                <a:solidFill>
                  <a:srgbClr val="1C5739"/>
                </a:solidFill>
                <a:latin typeface="Poppins Semi-Bold"/>
                <a:ea typeface="Poppins Semi-Bold"/>
                <a:cs typeface="Poppins Semi-Bold"/>
                <a:sym typeface="Poppins Semi-Bold"/>
              </a:rPr>
              <a:t>WWI LOGISTIC</a:t>
            </a:r>
          </a:p>
          <a:p>
            <a:pPr algn="l" marL="0" indent="0" lvl="0">
              <a:lnSpc>
                <a:spcPts val="14242"/>
              </a:lnSpc>
              <a:spcBef>
                <a:spcPct val="0"/>
              </a:spcBef>
            </a:pPr>
          </a:p>
        </p:txBody>
      </p:sp>
      <p:sp>
        <p:nvSpPr>
          <p:cNvPr name="TextBox 16" id="16"/>
          <p:cNvSpPr txBox="true"/>
          <p:nvPr/>
        </p:nvSpPr>
        <p:spPr>
          <a:xfrm rot="0">
            <a:off x="1752928" y="5035966"/>
            <a:ext cx="7179462" cy="1807898"/>
          </a:xfrm>
          <a:prstGeom prst="rect">
            <a:avLst/>
          </a:prstGeom>
        </p:spPr>
        <p:txBody>
          <a:bodyPr anchor="t" rtlCol="false" tIns="0" lIns="0" bIns="0" rIns="0">
            <a:spAutoFit/>
          </a:bodyPr>
          <a:lstStyle/>
          <a:p>
            <a:pPr algn="l" marL="0" indent="0" lvl="0">
              <a:lnSpc>
                <a:spcPts val="13910"/>
              </a:lnSpc>
              <a:spcBef>
                <a:spcPct val="0"/>
              </a:spcBef>
            </a:pPr>
            <a:r>
              <a:rPr lang="en-US" b="true" sz="10080" spc="50">
                <a:solidFill>
                  <a:srgbClr val="66BB6A"/>
                </a:solidFill>
                <a:latin typeface="Poppins Bold"/>
                <a:ea typeface="Poppins Bold"/>
                <a:cs typeface="Poppins Bold"/>
                <a:sym typeface="Poppins Bold"/>
              </a:rPr>
              <a:t>Insight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sp>
        <p:nvSpPr>
          <p:cNvPr name="Freeform 2" id="2"/>
          <p:cNvSpPr/>
          <p:nvPr/>
        </p:nvSpPr>
        <p:spPr>
          <a:xfrm flipH="false" flipV="false" rot="0">
            <a:off x="15223496" y="7879637"/>
            <a:ext cx="4687320" cy="4687320"/>
          </a:xfrm>
          <a:custGeom>
            <a:avLst/>
            <a:gdLst/>
            <a:ahLst/>
            <a:cxnLst/>
            <a:rect r="r" b="b" t="t" l="l"/>
            <a:pathLst>
              <a:path h="4687320" w="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6887962" y="5985119"/>
            <a:ext cx="2085109" cy="2085109"/>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5" id="5"/>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6" id="6"/>
          <p:cNvSpPr/>
          <p:nvPr/>
        </p:nvSpPr>
        <p:spPr>
          <a:xfrm flipH="false" flipV="false" rot="0">
            <a:off x="-1560220" y="1728186"/>
            <a:ext cx="4687320" cy="4687320"/>
          </a:xfrm>
          <a:custGeom>
            <a:avLst/>
            <a:gdLst/>
            <a:ahLst/>
            <a:cxnLst/>
            <a:rect r="r" b="b" t="t" l="l"/>
            <a:pathLst>
              <a:path h="4687320" w="4687320">
                <a:moveTo>
                  <a:pt x="0" y="0"/>
                </a:moveTo>
                <a:lnTo>
                  <a:pt x="4687320" y="0"/>
                </a:lnTo>
                <a:lnTo>
                  <a:pt x="4687320" y="4687319"/>
                </a:lnTo>
                <a:lnTo>
                  <a:pt x="0" y="468731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2262642" y="-3904566"/>
            <a:ext cx="8990320" cy="899032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5739"/>
            </a:solidFill>
            <a:ln cap="sq">
              <a:noFill/>
              <a:prstDash val="solid"/>
              <a:miter/>
            </a:ln>
          </p:spPr>
        </p:sp>
        <p:sp>
          <p:nvSpPr>
            <p:cNvPr name="TextBox 9" id="9"/>
            <p:cNvSpPr txBox="true"/>
            <p:nvPr/>
          </p:nvSpPr>
          <p:spPr>
            <a:xfrm>
              <a:off x="76200" y="57150"/>
              <a:ext cx="660400" cy="679450"/>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10" id="10"/>
          <p:cNvGrpSpPr/>
          <p:nvPr/>
        </p:nvGrpSpPr>
        <p:grpSpPr>
          <a:xfrm rot="0">
            <a:off x="7449560" y="519932"/>
            <a:ext cx="1530431" cy="2510484"/>
            <a:chOff x="0" y="0"/>
            <a:chExt cx="1451520" cy="2381040"/>
          </a:xfrm>
        </p:grpSpPr>
        <p:sp>
          <p:nvSpPr>
            <p:cNvPr name="Freeform 11" id="11"/>
            <p:cNvSpPr/>
            <p:nvPr/>
          </p:nvSpPr>
          <p:spPr>
            <a:xfrm flipH="false" flipV="false" rot="0">
              <a:off x="0" y="-19812"/>
              <a:ext cx="1474216" cy="2444877"/>
            </a:xfrm>
            <a:custGeom>
              <a:avLst/>
              <a:gdLst/>
              <a:ahLst/>
              <a:cxnLst/>
              <a:rect r="r" b="b" t="t" l="l"/>
              <a:pathLst>
                <a:path h="2444877" w="1474216">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name="Group 12" id="12"/>
          <p:cNvGrpSpPr/>
          <p:nvPr/>
        </p:nvGrpSpPr>
        <p:grpSpPr>
          <a:xfrm rot="0">
            <a:off x="7634031" y="1377763"/>
            <a:ext cx="428156" cy="795581"/>
            <a:chOff x="0" y="0"/>
            <a:chExt cx="406080" cy="754560"/>
          </a:xfrm>
        </p:grpSpPr>
        <p:sp>
          <p:nvSpPr>
            <p:cNvPr name="Freeform 13" id="13"/>
            <p:cNvSpPr/>
            <p:nvPr/>
          </p:nvSpPr>
          <p:spPr>
            <a:xfrm flipH="false" flipV="false" rot="0">
              <a:off x="0" y="-32385"/>
              <a:ext cx="446659" cy="842137"/>
            </a:xfrm>
            <a:custGeom>
              <a:avLst/>
              <a:gdLst/>
              <a:ahLst/>
              <a:cxnLst/>
              <a:rect r="r" b="b" t="t" l="l"/>
              <a:pathLst>
                <a:path h="842137" w="446659">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name="Group 14" id="14"/>
          <p:cNvGrpSpPr/>
          <p:nvPr/>
        </p:nvGrpSpPr>
        <p:grpSpPr>
          <a:xfrm rot="0">
            <a:off x="8036377" y="752988"/>
            <a:ext cx="7775136" cy="2020837"/>
            <a:chOff x="0" y="0"/>
            <a:chExt cx="7374240" cy="1916640"/>
          </a:xfrm>
        </p:grpSpPr>
        <p:sp>
          <p:nvSpPr>
            <p:cNvPr name="Freeform 15" id="15"/>
            <p:cNvSpPr/>
            <p:nvPr/>
          </p:nvSpPr>
          <p:spPr>
            <a:xfrm flipH="false" flipV="false" rot="0">
              <a:off x="0" y="0"/>
              <a:ext cx="7431151" cy="1963166"/>
            </a:xfrm>
            <a:custGeom>
              <a:avLst/>
              <a:gdLst/>
              <a:ahLst/>
              <a:cxnLst/>
              <a:rect r="r" b="b" t="t" l="l"/>
              <a:pathLst>
                <a:path h="1963166" w="7431151">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name="Group 16" id="16"/>
          <p:cNvGrpSpPr/>
          <p:nvPr/>
        </p:nvGrpSpPr>
        <p:grpSpPr>
          <a:xfrm rot="0">
            <a:off x="12334683" y="3052649"/>
            <a:ext cx="1454735" cy="2385130"/>
            <a:chOff x="0" y="0"/>
            <a:chExt cx="1452240" cy="2381040"/>
          </a:xfrm>
        </p:grpSpPr>
        <p:sp>
          <p:nvSpPr>
            <p:cNvPr name="Freeform 17" id="17"/>
            <p:cNvSpPr/>
            <p:nvPr/>
          </p:nvSpPr>
          <p:spPr>
            <a:xfrm flipH="false" flipV="false" rot="0">
              <a:off x="-19685" y="-19812"/>
              <a:ext cx="1474216" cy="2444877"/>
            </a:xfrm>
            <a:custGeom>
              <a:avLst/>
              <a:gdLst/>
              <a:ahLst/>
              <a:cxnLst/>
              <a:rect r="r" b="b" t="t" l="l"/>
              <a:pathLst>
                <a:path h="2444877" w="1474216">
                  <a:moveTo>
                    <a:pt x="78994" y="1078484"/>
                  </a:moveTo>
                  <a:lnTo>
                    <a:pt x="1078611" y="78994"/>
                  </a:lnTo>
                  <a:cubicBezTo>
                    <a:pt x="1158240" y="0"/>
                    <a:pt x="1287145" y="0"/>
                    <a:pt x="1366774" y="78994"/>
                  </a:cubicBezTo>
                  <a:lnTo>
                    <a:pt x="1474216" y="186436"/>
                  </a:lnTo>
                  <a:lnTo>
                    <a:pt x="582549" y="1078484"/>
                  </a:lnTo>
                  <a:cubicBezTo>
                    <a:pt x="502920" y="1157986"/>
                    <a:pt x="502920" y="1287018"/>
                    <a:pt x="582549" y="1366520"/>
                  </a:cubicBezTo>
                  <a:lnTo>
                    <a:pt x="1474216" y="2257933"/>
                  </a:lnTo>
                  <a:lnTo>
                    <a:pt x="1366774" y="2365375"/>
                  </a:lnTo>
                  <a:cubicBezTo>
                    <a:pt x="1287145" y="2444877"/>
                    <a:pt x="1158240" y="2444877"/>
                    <a:pt x="1078611" y="2365375"/>
                  </a:cubicBezTo>
                  <a:lnTo>
                    <a:pt x="78994" y="1366012"/>
                  </a:lnTo>
                  <a:cubicBezTo>
                    <a:pt x="0" y="1286510"/>
                    <a:pt x="0" y="1158113"/>
                    <a:pt x="78994" y="1078484"/>
                  </a:cubicBezTo>
                  <a:close/>
                </a:path>
              </a:pathLst>
            </a:custGeom>
            <a:solidFill>
              <a:srgbClr val="397D5A"/>
            </a:solidFill>
          </p:spPr>
        </p:sp>
      </p:grpSp>
      <p:grpSp>
        <p:nvGrpSpPr>
          <p:cNvPr name="Group 18" id="18"/>
          <p:cNvGrpSpPr/>
          <p:nvPr/>
        </p:nvGrpSpPr>
        <p:grpSpPr>
          <a:xfrm rot="0">
            <a:off x="13192955" y="3867646"/>
            <a:ext cx="406778" cy="755856"/>
            <a:chOff x="0" y="0"/>
            <a:chExt cx="406080" cy="754560"/>
          </a:xfrm>
        </p:grpSpPr>
        <p:sp>
          <p:nvSpPr>
            <p:cNvPr name="Freeform 19" id="19"/>
            <p:cNvSpPr/>
            <p:nvPr/>
          </p:nvSpPr>
          <p:spPr>
            <a:xfrm flipH="false" flipV="false" rot="0">
              <a:off x="-24257" y="-32385"/>
              <a:ext cx="447294" cy="842264"/>
            </a:xfrm>
            <a:custGeom>
              <a:avLst/>
              <a:gdLst/>
              <a:ahLst/>
              <a:cxnLst/>
              <a:rect r="r" b="b" t="t" l="l"/>
              <a:pathLst>
                <a:path h="842264" w="447294">
                  <a:moveTo>
                    <a:pt x="96901" y="596138"/>
                  </a:moveTo>
                  <a:lnTo>
                    <a:pt x="281940" y="781304"/>
                  </a:lnTo>
                  <a:cubicBezTo>
                    <a:pt x="342900" y="842264"/>
                    <a:pt x="447294" y="799338"/>
                    <a:pt x="447294" y="712851"/>
                  </a:cubicBezTo>
                  <a:lnTo>
                    <a:pt x="447294" y="129413"/>
                  </a:lnTo>
                  <a:cubicBezTo>
                    <a:pt x="447294" y="42926"/>
                    <a:pt x="342900" y="0"/>
                    <a:pt x="281940" y="60960"/>
                  </a:cubicBezTo>
                  <a:lnTo>
                    <a:pt x="96901" y="246126"/>
                  </a:lnTo>
                  <a:cubicBezTo>
                    <a:pt x="0" y="343027"/>
                    <a:pt x="0" y="499237"/>
                    <a:pt x="96901" y="596138"/>
                  </a:cubicBezTo>
                  <a:close/>
                </a:path>
              </a:pathLst>
            </a:custGeom>
            <a:solidFill>
              <a:srgbClr val="397D5A"/>
            </a:solidFill>
          </p:spPr>
        </p:sp>
      </p:grpSp>
      <p:grpSp>
        <p:nvGrpSpPr>
          <p:cNvPr name="Group 20" id="20"/>
          <p:cNvGrpSpPr/>
          <p:nvPr/>
        </p:nvGrpSpPr>
        <p:grpSpPr>
          <a:xfrm rot="0">
            <a:off x="5787296" y="3274068"/>
            <a:ext cx="7389792" cy="1919932"/>
            <a:chOff x="0" y="0"/>
            <a:chExt cx="7377120" cy="1916640"/>
          </a:xfrm>
        </p:grpSpPr>
        <p:sp>
          <p:nvSpPr>
            <p:cNvPr name="Freeform 21" id="21"/>
            <p:cNvSpPr/>
            <p:nvPr/>
          </p:nvSpPr>
          <p:spPr>
            <a:xfrm flipH="false" flipV="false" rot="0">
              <a:off x="0" y="0"/>
              <a:ext cx="7434580" cy="1963166"/>
            </a:xfrm>
            <a:custGeom>
              <a:avLst/>
              <a:gdLst/>
              <a:ahLst/>
              <a:cxnLst/>
              <a:rect r="r" b="b" t="t" l="l"/>
              <a:pathLst>
                <a:path h="1963166" w="7434580">
                  <a:moveTo>
                    <a:pt x="967105" y="1963166"/>
                  </a:moveTo>
                  <a:lnTo>
                    <a:pt x="7434580" y="1963166"/>
                  </a:lnTo>
                  <a:lnTo>
                    <a:pt x="6596380" y="1125601"/>
                  </a:lnTo>
                  <a:cubicBezTo>
                    <a:pt x="6556883" y="1086104"/>
                    <a:pt x="6536563" y="1033780"/>
                    <a:pt x="6536563" y="981583"/>
                  </a:cubicBezTo>
                  <a:cubicBezTo>
                    <a:pt x="6536563" y="929386"/>
                    <a:pt x="6556375" y="877570"/>
                    <a:pt x="6596380" y="837565"/>
                  </a:cubicBezTo>
                  <a:lnTo>
                    <a:pt x="7434072" y="0"/>
                  </a:lnTo>
                  <a:lnTo>
                    <a:pt x="967105" y="0"/>
                  </a:lnTo>
                  <a:lnTo>
                    <a:pt x="0" y="980948"/>
                  </a:lnTo>
                  <a:lnTo>
                    <a:pt x="967105" y="1963039"/>
                  </a:lnTo>
                  <a:close/>
                </a:path>
              </a:pathLst>
            </a:custGeom>
            <a:solidFill>
              <a:srgbClr val="397D5A"/>
            </a:solidFill>
          </p:spPr>
        </p:sp>
      </p:grpSp>
      <p:sp>
        <p:nvSpPr>
          <p:cNvPr name="TextBox 22" id="22"/>
          <p:cNvSpPr txBox="true"/>
          <p:nvPr/>
        </p:nvSpPr>
        <p:spPr>
          <a:xfrm rot="0">
            <a:off x="142843" y="977451"/>
            <a:ext cx="5658545" cy="1413510"/>
          </a:xfrm>
          <a:prstGeom prst="rect">
            <a:avLst/>
          </a:prstGeom>
        </p:spPr>
        <p:txBody>
          <a:bodyPr anchor="t" rtlCol="false" tIns="0" lIns="0" bIns="0" rIns="0">
            <a:spAutoFit/>
          </a:bodyPr>
          <a:lstStyle/>
          <a:p>
            <a:pPr algn="l" marL="0" indent="0" lvl="0">
              <a:lnSpc>
                <a:spcPts val="5519"/>
              </a:lnSpc>
              <a:spcBef>
                <a:spcPct val="0"/>
              </a:spcBef>
            </a:pPr>
            <a:r>
              <a:rPr lang="en-US" sz="3999" spc="391">
                <a:solidFill>
                  <a:srgbClr val="FFFFFF"/>
                </a:solidFill>
                <a:latin typeface="Poppins"/>
                <a:ea typeface="Poppins"/>
                <a:cs typeface="Poppins"/>
                <a:sym typeface="Poppins"/>
              </a:rPr>
              <a:t>Conclusion &amp; Recommendations</a:t>
            </a:r>
          </a:p>
        </p:txBody>
      </p:sp>
      <p:sp>
        <p:nvSpPr>
          <p:cNvPr name="TextBox 23" id="23"/>
          <p:cNvSpPr txBox="true"/>
          <p:nvPr/>
        </p:nvSpPr>
        <p:spPr>
          <a:xfrm rot="0">
            <a:off x="9164245" y="1074036"/>
            <a:ext cx="5527079" cy="1364934"/>
          </a:xfrm>
          <a:prstGeom prst="rect">
            <a:avLst/>
          </a:prstGeom>
        </p:spPr>
        <p:txBody>
          <a:bodyPr anchor="t" rtlCol="false" tIns="0" lIns="0" bIns="0" rIns="0">
            <a:spAutoFit/>
          </a:bodyPr>
          <a:lstStyle/>
          <a:p>
            <a:pPr algn="l" marL="0" indent="0" lvl="0">
              <a:lnSpc>
                <a:spcPts val="2702"/>
              </a:lnSpc>
              <a:spcBef>
                <a:spcPct val="0"/>
              </a:spcBef>
            </a:pPr>
            <a:r>
              <a:rPr lang="en-US" sz="1958" spc="191">
                <a:solidFill>
                  <a:srgbClr val="FFFFFF"/>
                </a:solidFill>
                <a:latin typeface="Open Sauce"/>
                <a:ea typeface="Open Sauce"/>
                <a:cs typeface="Open Sauce"/>
                <a:sym typeface="Open Sauce"/>
              </a:rPr>
              <a:t>Focus on key products: We should find a balance between products that sell a lot and those that bring in the most profit.</a:t>
            </a:r>
          </a:p>
        </p:txBody>
      </p:sp>
      <p:sp>
        <p:nvSpPr>
          <p:cNvPr name="TextBox 24" id="24"/>
          <p:cNvSpPr txBox="true"/>
          <p:nvPr/>
        </p:nvSpPr>
        <p:spPr>
          <a:xfrm rot="0">
            <a:off x="6632937" y="1320925"/>
            <a:ext cx="979531" cy="770663"/>
          </a:xfrm>
          <a:prstGeom prst="rect">
            <a:avLst/>
          </a:prstGeom>
        </p:spPr>
        <p:txBody>
          <a:bodyPr anchor="t" rtlCol="false" tIns="0" lIns="0" bIns="0" rIns="0">
            <a:spAutoFit/>
          </a:bodyPr>
          <a:lstStyle/>
          <a:p>
            <a:pPr algn="ctr" marL="0" indent="0" lvl="0">
              <a:lnSpc>
                <a:spcPts val="6047"/>
              </a:lnSpc>
              <a:spcBef>
                <a:spcPct val="0"/>
              </a:spcBef>
            </a:pPr>
            <a:r>
              <a:rPr lang="en-US" sz="4381" spc="429">
                <a:solidFill>
                  <a:srgbClr val="231F20"/>
                </a:solidFill>
                <a:latin typeface="Poppins"/>
                <a:ea typeface="Poppins"/>
                <a:cs typeface="Poppins"/>
                <a:sym typeface="Poppins"/>
              </a:rPr>
              <a:t>01</a:t>
            </a:r>
          </a:p>
        </p:txBody>
      </p:sp>
      <p:sp>
        <p:nvSpPr>
          <p:cNvPr name="TextBox 25" id="25"/>
          <p:cNvSpPr txBox="true"/>
          <p:nvPr/>
        </p:nvSpPr>
        <p:spPr>
          <a:xfrm rot="0">
            <a:off x="14010798" y="3753346"/>
            <a:ext cx="979531" cy="770663"/>
          </a:xfrm>
          <a:prstGeom prst="rect">
            <a:avLst/>
          </a:prstGeom>
        </p:spPr>
        <p:txBody>
          <a:bodyPr anchor="t" rtlCol="false" tIns="0" lIns="0" bIns="0" rIns="0">
            <a:spAutoFit/>
          </a:bodyPr>
          <a:lstStyle/>
          <a:p>
            <a:pPr algn="ctr" marL="0" indent="0" lvl="0">
              <a:lnSpc>
                <a:spcPts val="6047"/>
              </a:lnSpc>
              <a:spcBef>
                <a:spcPct val="0"/>
              </a:spcBef>
            </a:pPr>
            <a:r>
              <a:rPr lang="en-US" sz="4381" spc="429">
                <a:solidFill>
                  <a:srgbClr val="231F20"/>
                </a:solidFill>
                <a:latin typeface="Poppins"/>
                <a:ea typeface="Poppins"/>
                <a:cs typeface="Poppins"/>
                <a:sym typeface="Poppins"/>
              </a:rPr>
              <a:t>02</a:t>
            </a:r>
          </a:p>
        </p:txBody>
      </p:sp>
      <p:sp>
        <p:nvSpPr>
          <p:cNvPr name="TextBox 26" id="26"/>
          <p:cNvSpPr txBox="true"/>
          <p:nvPr/>
        </p:nvSpPr>
        <p:spPr>
          <a:xfrm rot="0">
            <a:off x="7122702" y="3532537"/>
            <a:ext cx="4992906" cy="1364894"/>
          </a:xfrm>
          <a:prstGeom prst="rect">
            <a:avLst/>
          </a:prstGeom>
        </p:spPr>
        <p:txBody>
          <a:bodyPr anchor="t" rtlCol="false" tIns="0" lIns="0" bIns="0" rIns="0">
            <a:spAutoFit/>
          </a:bodyPr>
          <a:lstStyle/>
          <a:p>
            <a:pPr algn="just" marL="0" indent="0" lvl="0">
              <a:lnSpc>
                <a:spcPts val="2704"/>
              </a:lnSpc>
              <a:spcBef>
                <a:spcPct val="0"/>
              </a:spcBef>
            </a:pPr>
            <a:r>
              <a:rPr lang="en-US" sz="1959" spc="192">
                <a:solidFill>
                  <a:srgbClr val="FFFFFF"/>
                </a:solidFill>
                <a:latin typeface="Open Sauce"/>
                <a:ea typeface="Open Sauce"/>
                <a:cs typeface="Open Sauce"/>
                <a:sym typeface="Open Sauce"/>
              </a:rPr>
              <a:t>Expand to new areas: We need to invest in marketing and sales in areas where we don't have many customers yet.</a:t>
            </a:r>
          </a:p>
        </p:txBody>
      </p:sp>
      <p:grpSp>
        <p:nvGrpSpPr>
          <p:cNvPr name="Group 27" id="27"/>
          <p:cNvGrpSpPr/>
          <p:nvPr/>
        </p:nvGrpSpPr>
        <p:grpSpPr>
          <a:xfrm rot="0">
            <a:off x="7463652" y="5369153"/>
            <a:ext cx="1530431" cy="2510484"/>
            <a:chOff x="0" y="0"/>
            <a:chExt cx="1451520" cy="2381040"/>
          </a:xfrm>
        </p:grpSpPr>
        <p:sp>
          <p:nvSpPr>
            <p:cNvPr name="Freeform 28" id="28"/>
            <p:cNvSpPr/>
            <p:nvPr/>
          </p:nvSpPr>
          <p:spPr>
            <a:xfrm flipH="false" flipV="false" rot="0">
              <a:off x="0" y="-19812"/>
              <a:ext cx="1474216" cy="2444877"/>
            </a:xfrm>
            <a:custGeom>
              <a:avLst/>
              <a:gdLst/>
              <a:ahLst/>
              <a:cxnLst/>
              <a:rect r="r" b="b" t="t" l="l"/>
              <a:pathLst>
                <a:path h="2444877" w="1474216">
                  <a:moveTo>
                    <a:pt x="1394587" y="1366393"/>
                  </a:moveTo>
                  <a:lnTo>
                    <a:pt x="395351" y="2365883"/>
                  </a:lnTo>
                  <a:cubicBezTo>
                    <a:pt x="315849" y="2444877"/>
                    <a:pt x="186944" y="2444877"/>
                    <a:pt x="107315" y="2365883"/>
                  </a:cubicBezTo>
                  <a:lnTo>
                    <a:pt x="0" y="2258441"/>
                  </a:lnTo>
                  <a:lnTo>
                    <a:pt x="891286" y="1366393"/>
                  </a:lnTo>
                  <a:cubicBezTo>
                    <a:pt x="970788" y="1286891"/>
                    <a:pt x="970788" y="1157859"/>
                    <a:pt x="891286" y="1078357"/>
                  </a:cubicBezTo>
                  <a:lnTo>
                    <a:pt x="0" y="186944"/>
                  </a:lnTo>
                  <a:lnTo>
                    <a:pt x="107442" y="79502"/>
                  </a:lnTo>
                  <a:cubicBezTo>
                    <a:pt x="186944" y="0"/>
                    <a:pt x="315849" y="0"/>
                    <a:pt x="395478" y="79502"/>
                  </a:cubicBezTo>
                  <a:lnTo>
                    <a:pt x="1394714" y="1078357"/>
                  </a:lnTo>
                  <a:cubicBezTo>
                    <a:pt x="1474216" y="1157859"/>
                    <a:pt x="1474216" y="1286891"/>
                    <a:pt x="1394714" y="1366393"/>
                  </a:cubicBezTo>
                  <a:close/>
                </a:path>
              </a:pathLst>
            </a:custGeom>
            <a:solidFill>
              <a:srgbClr val="1C5739"/>
            </a:solidFill>
          </p:spPr>
        </p:sp>
      </p:grpSp>
      <p:grpSp>
        <p:nvGrpSpPr>
          <p:cNvPr name="Group 29" id="29"/>
          <p:cNvGrpSpPr/>
          <p:nvPr/>
        </p:nvGrpSpPr>
        <p:grpSpPr>
          <a:xfrm rot="0">
            <a:off x="7648124" y="6226984"/>
            <a:ext cx="428156" cy="795581"/>
            <a:chOff x="0" y="0"/>
            <a:chExt cx="406080" cy="754560"/>
          </a:xfrm>
        </p:grpSpPr>
        <p:sp>
          <p:nvSpPr>
            <p:cNvPr name="Freeform 30" id="30"/>
            <p:cNvSpPr/>
            <p:nvPr/>
          </p:nvSpPr>
          <p:spPr>
            <a:xfrm flipH="false" flipV="false" rot="0">
              <a:off x="0" y="-32385"/>
              <a:ext cx="446659" cy="842137"/>
            </a:xfrm>
            <a:custGeom>
              <a:avLst/>
              <a:gdLst/>
              <a:ahLst/>
              <a:cxnLst/>
              <a:rect r="r" b="b" t="t" l="l"/>
              <a:pathLst>
                <a:path h="842137" w="446659">
                  <a:moveTo>
                    <a:pt x="350393" y="246126"/>
                  </a:moveTo>
                  <a:lnTo>
                    <a:pt x="165354" y="60960"/>
                  </a:lnTo>
                  <a:cubicBezTo>
                    <a:pt x="104394" y="0"/>
                    <a:pt x="0" y="42926"/>
                    <a:pt x="0" y="129413"/>
                  </a:cubicBezTo>
                  <a:lnTo>
                    <a:pt x="0" y="712724"/>
                  </a:lnTo>
                  <a:cubicBezTo>
                    <a:pt x="0" y="799211"/>
                    <a:pt x="104394" y="842137"/>
                    <a:pt x="165354" y="781177"/>
                  </a:cubicBezTo>
                  <a:lnTo>
                    <a:pt x="350393" y="596138"/>
                  </a:lnTo>
                  <a:cubicBezTo>
                    <a:pt x="446659" y="499237"/>
                    <a:pt x="446659" y="342519"/>
                    <a:pt x="350393" y="246126"/>
                  </a:cubicBezTo>
                  <a:close/>
                </a:path>
              </a:pathLst>
            </a:custGeom>
            <a:solidFill>
              <a:srgbClr val="1C5739"/>
            </a:solidFill>
          </p:spPr>
        </p:sp>
      </p:grpSp>
      <p:grpSp>
        <p:nvGrpSpPr>
          <p:cNvPr name="Group 31" id="31"/>
          <p:cNvGrpSpPr/>
          <p:nvPr/>
        </p:nvGrpSpPr>
        <p:grpSpPr>
          <a:xfrm rot="0">
            <a:off x="8050470" y="5602209"/>
            <a:ext cx="7775136" cy="2020837"/>
            <a:chOff x="0" y="0"/>
            <a:chExt cx="7374240" cy="1916640"/>
          </a:xfrm>
        </p:grpSpPr>
        <p:sp>
          <p:nvSpPr>
            <p:cNvPr name="Freeform 32" id="32"/>
            <p:cNvSpPr/>
            <p:nvPr/>
          </p:nvSpPr>
          <p:spPr>
            <a:xfrm flipH="false" flipV="false" rot="0">
              <a:off x="0" y="0"/>
              <a:ext cx="7431151" cy="1963166"/>
            </a:xfrm>
            <a:custGeom>
              <a:avLst/>
              <a:gdLst/>
              <a:ahLst/>
              <a:cxnLst/>
              <a:rect r="r" b="b" t="t" l="l"/>
              <a:pathLst>
                <a:path h="1963166" w="7431151">
                  <a:moveTo>
                    <a:pt x="6464935" y="0"/>
                  </a:moveTo>
                  <a:lnTo>
                    <a:pt x="0" y="0"/>
                  </a:lnTo>
                  <a:lnTo>
                    <a:pt x="837819" y="837565"/>
                  </a:lnTo>
                  <a:cubicBezTo>
                    <a:pt x="877316" y="877062"/>
                    <a:pt x="897636" y="929386"/>
                    <a:pt x="897636" y="981583"/>
                  </a:cubicBezTo>
                  <a:cubicBezTo>
                    <a:pt x="897636" y="1033780"/>
                    <a:pt x="877951" y="1085596"/>
                    <a:pt x="837819" y="1125601"/>
                  </a:cubicBezTo>
                  <a:lnTo>
                    <a:pt x="635" y="1963166"/>
                  </a:lnTo>
                  <a:lnTo>
                    <a:pt x="6464427" y="1963166"/>
                  </a:lnTo>
                  <a:lnTo>
                    <a:pt x="7431151" y="981583"/>
                  </a:lnTo>
                  <a:lnTo>
                    <a:pt x="6464935" y="0"/>
                  </a:lnTo>
                  <a:close/>
                </a:path>
              </a:pathLst>
            </a:custGeom>
            <a:solidFill>
              <a:srgbClr val="1C5739"/>
            </a:solidFill>
          </p:spPr>
        </p:sp>
      </p:grpSp>
      <p:grpSp>
        <p:nvGrpSpPr>
          <p:cNvPr name="Group 33" id="33"/>
          <p:cNvGrpSpPr/>
          <p:nvPr/>
        </p:nvGrpSpPr>
        <p:grpSpPr>
          <a:xfrm rot="0">
            <a:off x="12348776" y="7901870"/>
            <a:ext cx="1454735" cy="2385130"/>
            <a:chOff x="0" y="0"/>
            <a:chExt cx="1452240" cy="2381040"/>
          </a:xfrm>
        </p:grpSpPr>
        <p:sp>
          <p:nvSpPr>
            <p:cNvPr name="Freeform 34" id="34"/>
            <p:cNvSpPr/>
            <p:nvPr/>
          </p:nvSpPr>
          <p:spPr>
            <a:xfrm flipH="false" flipV="false" rot="0">
              <a:off x="-19685" y="-19812"/>
              <a:ext cx="1474216" cy="2444877"/>
            </a:xfrm>
            <a:custGeom>
              <a:avLst/>
              <a:gdLst/>
              <a:ahLst/>
              <a:cxnLst/>
              <a:rect r="r" b="b" t="t" l="l"/>
              <a:pathLst>
                <a:path h="2444877" w="1474216">
                  <a:moveTo>
                    <a:pt x="78994" y="1078484"/>
                  </a:moveTo>
                  <a:lnTo>
                    <a:pt x="1078611" y="78994"/>
                  </a:lnTo>
                  <a:cubicBezTo>
                    <a:pt x="1158240" y="0"/>
                    <a:pt x="1287145" y="0"/>
                    <a:pt x="1366774" y="78994"/>
                  </a:cubicBezTo>
                  <a:lnTo>
                    <a:pt x="1474216" y="186436"/>
                  </a:lnTo>
                  <a:lnTo>
                    <a:pt x="582549" y="1078484"/>
                  </a:lnTo>
                  <a:cubicBezTo>
                    <a:pt x="502920" y="1157986"/>
                    <a:pt x="502920" y="1287018"/>
                    <a:pt x="582549" y="1366520"/>
                  </a:cubicBezTo>
                  <a:lnTo>
                    <a:pt x="1474216" y="2257933"/>
                  </a:lnTo>
                  <a:lnTo>
                    <a:pt x="1366774" y="2365375"/>
                  </a:lnTo>
                  <a:cubicBezTo>
                    <a:pt x="1287145" y="2444877"/>
                    <a:pt x="1158240" y="2444877"/>
                    <a:pt x="1078611" y="2365375"/>
                  </a:cubicBezTo>
                  <a:lnTo>
                    <a:pt x="78994" y="1366012"/>
                  </a:lnTo>
                  <a:cubicBezTo>
                    <a:pt x="0" y="1286510"/>
                    <a:pt x="0" y="1158113"/>
                    <a:pt x="78994" y="1078484"/>
                  </a:cubicBezTo>
                  <a:close/>
                </a:path>
              </a:pathLst>
            </a:custGeom>
            <a:solidFill>
              <a:srgbClr val="397D5A"/>
            </a:solidFill>
          </p:spPr>
        </p:sp>
      </p:grpSp>
      <p:grpSp>
        <p:nvGrpSpPr>
          <p:cNvPr name="Group 35" id="35"/>
          <p:cNvGrpSpPr/>
          <p:nvPr/>
        </p:nvGrpSpPr>
        <p:grpSpPr>
          <a:xfrm rot="0">
            <a:off x="13207048" y="8716868"/>
            <a:ext cx="406778" cy="755856"/>
            <a:chOff x="0" y="0"/>
            <a:chExt cx="406080" cy="754560"/>
          </a:xfrm>
        </p:grpSpPr>
        <p:sp>
          <p:nvSpPr>
            <p:cNvPr name="Freeform 36" id="36"/>
            <p:cNvSpPr/>
            <p:nvPr/>
          </p:nvSpPr>
          <p:spPr>
            <a:xfrm flipH="false" flipV="false" rot="0">
              <a:off x="-24257" y="-32385"/>
              <a:ext cx="447294" cy="842264"/>
            </a:xfrm>
            <a:custGeom>
              <a:avLst/>
              <a:gdLst/>
              <a:ahLst/>
              <a:cxnLst/>
              <a:rect r="r" b="b" t="t" l="l"/>
              <a:pathLst>
                <a:path h="842264" w="447294">
                  <a:moveTo>
                    <a:pt x="96901" y="596138"/>
                  </a:moveTo>
                  <a:lnTo>
                    <a:pt x="281940" y="781304"/>
                  </a:lnTo>
                  <a:cubicBezTo>
                    <a:pt x="342900" y="842264"/>
                    <a:pt x="447294" y="799338"/>
                    <a:pt x="447294" y="712851"/>
                  </a:cubicBezTo>
                  <a:lnTo>
                    <a:pt x="447294" y="129413"/>
                  </a:lnTo>
                  <a:cubicBezTo>
                    <a:pt x="447294" y="42926"/>
                    <a:pt x="342900" y="0"/>
                    <a:pt x="281940" y="60960"/>
                  </a:cubicBezTo>
                  <a:lnTo>
                    <a:pt x="96901" y="246126"/>
                  </a:lnTo>
                  <a:cubicBezTo>
                    <a:pt x="0" y="343027"/>
                    <a:pt x="0" y="499237"/>
                    <a:pt x="96901" y="596138"/>
                  </a:cubicBezTo>
                  <a:close/>
                </a:path>
              </a:pathLst>
            </a:custGeom>
            <a:solidFill>
              <a:srgbClr val="397D5A"/>
            </a:solidFill>
          </p:spPr>
        </p:sp>
      </p:grpSp>
      <p:grpSp>
        <p:nvGrpSpPr>
          <p:cNvPr name="Group 37" id="37"/>
          <p:cNvGrpSpPr/>
          <p:nvPr/>
        </p:nvGrpSpPr>
        <p:grpSpPr>
          <a:xfrm rot="0">
            <a:off x="5801388" y="8123290"/>
            <a:ext cx="7389792" cy="1919932"/>
            <a:chOff x="0" y="0"/>
            <a:chExt cx="7377120" cy="1916640"/>
          </a:xfrm>
        </p:grpSpPr>
        <p:sp>
          <p:nvSpPr>
            <p:cNvPr name="Freeform 38" id="38"/>
            <p:cNvSpPr/>
            <p:nvPr/>
          </p:nvSpPr>
          <p:spPr>
            <a:xfrm flipH="false" flipV="false" rot="0">
              <a:off x="0" y="0"/>
              <a:ext cx="7434580" cy="1963166"/>
            </a:xfrm>
            <a:custGeom>
              <a:avLst/>
              <a:gdLst/>
              <a:ahLst/>
              <a:cxnLst/>
              <a:rect r="r" b="b" t="t" l="l"/>
              <a:pathLst>
                <a:path h="1963166" w="7434580">
                  <a:moveTo>
                    <a:pt x="967105" y="1963166"/>
                  </a:moveTo>
                  <a:lnTo>
                    <a:pt x="7434580" y="1963166"/>
                  </a:lnTo>
                  <a:lnTo>
                    <a:pt x="6596380" y="1125601"/>
                  </a:lnTo>
                  <a:cubicBezTo>
                    <a:pt x="6556883" y="1086104"/>
                    <a:pt x="6536563" y="1033780"/>
                    <a:pt x="6536563" y="981583"/>
                  </a:cubicBezTo>
                  <a:cubicBezTo>
                    <a:pt x="6536563" y="929386"/>
                    <a:pt x="6556375" y="877570"/>
                    <a:pt x="6596380" y="837565"/>
                  </a:cubicBezTo>
                  <a:lnTo>
                    <a:pt x="7434072" y="0"/>
                  </a:lnTo>
                  <a:lnTo>
                    <a:pt x="967105" y="0"/>
                  </a:lnTo>
                  <a:lnTo>
                    <a:pt x="0" y="980948"/>
                  </a:lnTo>
                  <a:lnTo>
                    <a:pt x="967105" y="1963039"/>
                  </a:lnTo>
                  <a:close/>
                </a:path>
              </a:pathLst>
            </a:custGeom>
            <a:solidFill>
              <a:srgbClr val="397D5A"/>
            </a:solidFill>
          </p:spPr>
        </p:sp>
      </p:grpSp>
      <p:sp>
        <p:nvSpPr>
          <p:cNvPr name="TextBox 39" id="39"/>
          <p:cNvSpPr txBox="true"/>
          <p:nvPr/>
        </p:nvSpPr>
        <p:spPr>
          <a:xfrm rot="0">
            <a:off x="9164245" y="6017868"/>
            <a:ext cx="5527079" cy="1022034"/>
          </a:xfrm>
          <a:prstGeom prst="rect">
            <a:avLst/>
          </a:prstGeom>
        </p:spPr>
        <p:txBody>
          <a:bodyPr anchor="t" rtlCol="false" tIns="0" lIns="0" bIns="0" rIns="0">
            <a:spAutoFit/>
          </a:bodyPr>
          <a:lstStyle/>
          <a:p>
            <a:pPr algn="l" marL="0" indent="0" lvl="0">
              <a:lnSpc>
                <a:spcPts val="2702"/>
              </a:lnSpc>
              <a:spcBef>
                <a:spcPct val="0"/>
              </a:spcBef>
            </a:pPr>
            <a:r>
              <a:rPr lang="en-US" sz="1958" spc="191">
                <a:solidFill>
                  <a:srgbClr val="FFFFFF"/>
                </a:solidFill>
                <a:latin typeface="Open Sauce"/>
                <a:ea typeface="Open Sauce"/>
                <a:cs typeface="Open Sauce"/>
                <a:sym typeface="Open Sauce"/>
              </a:rPr>
              <a:t>Manage for seasons: We should plan our inventory and sales promotions based on when orders grow the most.</a:t>
            </a:r>
          </a:p>
        </p:txBody>
      </p:sp>
      <p:sp>
        <p:nvSpPr>
          <p:cNvPr name="TextBox 40" id="40"/>
          <p:cNvSpPr txBox="true"/>
          <p:nvPr/>
        </p:nvSpPr>
        <p:spPr>
          <a:xfrm rot="0">
            <a:off x="6647029" y="6170147"/>
            <a:ext cx="979531" cy="770663"/>
          </a:xfrm>
          <a:prstGeom prst="rect">
            <a:avLst/>
          </a:prstGeom>
        </p:spPr>
        <p:txBody>
          <a:bodyPr anchor="t" rtlCol="false" tIns="0" lIns="0" bIns="0" rIns="0">
            <a:spAutoFit/>
          </a:bodyPr>
          <a:lstStyle/>
          <a:p>
            <a:pPr algn="ctr" marL="0" indent="0" lvl="0">
              <a:lnSpc>
                <a:spcPts val="6047"/>
              </a:lnSpc>
              <a:spcBef>
                <a:spcPct val="0"/>
              </a:spcBef>
            </a:pPr>
            <a:r>
              <a:rPr lang="en-US" sz="4381" spc="429">
                <a:solidFill>
                  <a:srgbClr val="231F20"/>
                </a:solidFill>
                <a:latin typeface="Poppins"/>
                <a:ea typeface="Poppins"/>
                <a:cs typeface="Poppins"/>
                <a:sym typeface="Poppins"/>
              </a:rPr>
              <a:t>03</a:t>
            </a:r>
          </a:p>
        </p:txBody>
      </p:sp>
      <p:sp>
        <p:nvSpPr>
          <p:cNvPr name="TextBox 41" id="41"/>
          <p:cNvSpPr txBox="true"/>
          <p:nvPr/>
        </p:nvSpPr>
        <p:spPr>
          <a:xfrm rot="0">
            <a:off x="14024891" y="8602568"/>
            <a:ext cx="979531" cy="770663"/>
          </a:xfrm>
          <a:prstGeom prst="rect">
            <a:avLst/>
          </a:prstGeom>
        </p:spPr>
        <p:txBody>
          <a:bodyPr anchor="t" rtlCol="false" tIns="0" lIns="0" bIns="0" rIns="0">
            <a:spAutoFit/>
          </a:bodyPr>
          <a:lstStyle/>
          <a:p>
            <a:pPr algn="ctr" marL="0" indent="0" lvl="0">
              <a:lnSpc>
                <a:spcPts val="6047"/>
              </a:lnSpc>
              <a:spcBef>
                <a:spcPct val="0"/>
              </a:spcBef>
            </a:pPr>
            <a:r>
              <a:rPr lang="en-US" sz="4381" spc="429">
                <a:solidFill>
                  <a:srgbClr val="231F20"/>
                </a:solidFill>
                <a:latin typeface="Poppins"/>
                <a:ea typeface="Poppins"/>
                <a:cs typeface="Poppins"/>
                <a:sym typeface="Poppins"/>
              </a:rPr>
              <a:t>04</a:t>
            </a:r>
          </a:p>
        </p:txBody>
      </p:sp>
      <p:sp>
        <p:nvSpPr>
          <p:cNvPr name="TextBox 42" id="42"/>
          <p:cNvSpPr txBox="true"/>
          <p:nvPr/>
        </p:nvSpPr>
        <p:spPr>
          <a:xfrm rot="0">
            <a:off x="7006118" y="8343552"/>
            <a:ext cx="5226074" cy="1364894"/>
          </a:xfrm>
          <a:prstGeom prst="rect">
            <a:avLst/>
          </a:prstGeom>
        </p:spPr>
        <p:txBody>
          <a:bodyPr anchor="t" rtlCol="false" tIns="0" lIns="0" bIns="0" rIns="0">
            <a:spAutoFit/>
          </a:bodyPr>
          <a:lstStyle/>
          <a:p>
            <a:pPr algn="just">
              <a:lnSpc>
                <a:spcPts val="2704"/>
              </a:lnSpc>
              <a:spcBef>
                <a:spcPct val="0"/>
              </a:spcBef>
            </a:pPr>
            <a:r>
              <a:rPr lang="en-US" sz="1959" spc="192">
                <a:solidFill>
                  <a:srgbClr val="FFFFFF"/>
                </a:solidFill>
                <a:latin typeface="Open Sauce"/>
                <a:ea typeface="Open Sauce"/>
                <a:cs typeface="Open Sauce"/>
                <a:sym typeface="Open Sauce"/>
              </a:rPr>
              <a:t>Improve the sales team: We need to provide training, give performance bonuses, and have top salespeople share what they do best.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TextBox 3" id="3"/>
          <p:cNvSpPr txBox="true"/>
          <p:nvPr/>
        </p:nvSpPr>
        <p:spPr>
          <a:xfrm rot="0">
            <a:off x="3463770" y="5813435"/>
            <a:ext cx="5435861" cy="2071638"/>
          </a:xfrm>
          <a:prstGeom prst="rect">
            <a:avLst/>
          </a:prstGeom>
        </p:spPr>
        <p:txBody>
          <a:bodyPr anchor="t" rtlCol="false" tIns="0" lIns="0" bIns="0" rIns="0">
            <a:spAutoFit/>
          </a:bodyPr>
          <a:lstStyle/>
          <a:p>
            <a:pPr algn="ctr" marL="0" indent="0" lvl="0">
              <a:lnSpc>
                <a:spcPts val="7602"/>
              </a:lnSpc>
            </a:pPr>
            <a:r>
              <a:rPr lang="en-US" sz="8174" spc="882">
                <a:solidFill>
                  <a:srgbClr val="231F20"/>
                </a:solidFill>
                <a:latin typeface="Poppins"/>
                <a:ea typeface="Poppins"/>
                <a:cs typeface="Poppins"/>
                <a:sym typeface="Poppins"/>
              </a:rPr>
              <a:t>THANK YOU</a:t>
            </a:r>
          </a:p>
        </p:txBody>
      </p:sp>
      <p:grpSp>
        <p:nvGrpSpPr>
          <p:cNvPr name="Group 4" id="4"/>
          <p:cNvGrpSpPr>
            <a:grpSpLocks noChangeAspect="true"/>
          </p:cNvGrpSpPr>
          <p:nvPr/>
        </p:nvGrpSpPr>
        <p:grpSpPr>
          <a:xfrm rot="0">
            <a:off x="9442377" y="0"/>
            <a:ext cx="8603573" cy="10287000"/>
            <a:chOff x="0" y="0"/>
            <a:chExt cx="8603361" cy="10286746"/>
          </a:xfrm>
        </p:grpSpPr>
        <p:sp>
          <p:nvSpPr>
            <p:cNvPr name="Freeform 5" id="5"/>
            <p:cNvSpPr/>
            <p:nvPr/>
          </p:nvSpPr>
          <p:spPr>
            <a:xfrm flipH="false" flipV="false" rot="0">
              <a:off x="-2794" y="-128"/>
              <a:ext cx="8606155" cy="10286874"/>
            </a:xfrm>
            <a:custGeom>
              <a:avLst/>
              <a:gdLst/>
              <a:ahLst/>
              <a:cxnLst/>
              <a:rect r="r" b="b" t="t" l="l"/>
              <a:pathLst>
                <a:path h="10286874" w="8606155">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3"/>
              <a:stretch>
                <a:fillRect l="-39675" t="0" r="-39675" b="0"/>
              </a:stretch>
            </a:blipFill>
          </p:spPr>
        </p:sp>
      </p:grpSp>
      <p:grpSp>
        <p:nvGrpSpPr>
          <p:cNvPr name="Group 6" id="6"/>
          <p:cNvGrpSpPr/>
          <p:nvPr/>
        </p:nvGrpSpPr>
        <p:grpSpPr>
          <a:xfrm rot="826432">
            <a:off x="-18353104" y="-3567159"/>
            <a:ext cx="21026341" cy="12831921"/>
            <a:chOff x="0" y="0"/>
            <a:chExt cx="5537802" cy="3379601"/>
          </a:xfrm>
        </p:grpSpPr>
        <p:sp>
          <p:nvSpPr>
            <p:cNvPr name="Freeform 7" id="7"/>
            <p:cNvSpPr/>
            <p:nvPr/>
          </p:nvSpPr>
          <p:spPr>
            <a:xfrm flipH="false" flipV="false" rot="0">
              <a:off x="0" y="0"/>
              <a:ext cx="5537802" cy="3379601"/>
            </a:xfrm>
            <a:custGeom>
              <a:avLst/>
              <a:gdLst/>
              <a:ahLst/>
              <a:cxnLst/>
              <a:rect r="r" b="b" t="t" l="l"/>
              <a:pathLst>
                <a:path h="3379601" w="5537802">
                  <a:moveTo>
                    <a:pt x="0" y="0"/>
                  </a:moveTo>
                  <a:lnTo>
                    <a:pt x="5537802" y="0"/>
                  </a:lnTo>
                  <a:lnTo>
                    <a:pt x="5537802" y="3379601"/>
                  </a:lnTo>
                  <a:lnTo>
                    <a:pt x="0" y="3379601"/>
                  </a:lnTo>
                  <a:close/>
                </a:path>
              </a:pathLst>
            </a:custGeom>
            <a:solidFill>
              <a:srgbClr val="1C5739"/>
            </a:solidFill>
          </p:spPr>
        </p:sp>
        <p:sp>
          <p:nvSpPr>
            <p:cNvPr name="TextBox 8" id="8"/>
            <p:cNvSpPr txBox="true"/>
            <p:nvPr/>
          </p:nvSpPr>
          <p:spPr>
            <a:xfrm>
              <a:off x="0" y="-19050"/>
              <a:ext cx="5537802" cy="3398651"/>
            </a:xfrm>
            <a:prstGeom prst="rect">
              <a:avLst/>
            </a:prstGeom>
          </p:spPr>
          <p:txBody>
            <a:bodyPr anchor="ctr" rtlCol="false" tIns="50800" lIns="50800" bIns="50800" rIns="50800"/>
            <a:lstStyle/>
            <a:p>
              <a:pPr algn="ctr">
                <a:lnSpc>
                  <a:spcPts val="2859"/>
                </a:lnSpc>
              </a:pPr>
            </a:p>
          </p:txBody>
        </p:sp>
      </p:grpSp>
      <p:grpSp>
        <p:nvGrpSpPr>
          <p:cNvPr name="Group 9" id="9"/>
          <p:cNvGrpSpPr/>
          <p:nvPr/>
        </p:nvGrpSpPr>
        <p:grpSpPr>
          <a:xfrm rot="773821">
            <a:off x="10036024" y="4365564"/>
            <a:ext cx="313833" cy="8482349"/>
            <a:chOff x="0" y="0"/>
            <a:chExt cx="82656" cy="2234034"/>
          </a:xfrm>
        </p:grpSpPr>
        <p:sp>
          <p:nvSpPr>
            <p:cNvPr name="Freeform 10" id="10"/>
            <p:cNvSpPr/>
            <p:nvPr/>
          </p:nvSpPr>
          <p:spPr>
            <a:xfrm flipH="false" flipV="false" rot="0">
              <a:off x="0" y="0"/>
              <a:ext cx="82656" cy="2234034"/>
            </a:xfrm>
            <a:custGeom>
              <a:avLst/>
              <a:gdLst/>
              <a:ahLst/>
              <a:cxnLst/>
              <a:rect r="r" b="b" t="t" l="l"/>
              <a:pathLst>
                <a:path h="2234034" w="82656">
                  <a:moveTo>
                    <a:pt x="0" y="0"/>
                  </a:moveTo>
                  <a:lnTo>
                    <a:pt x="82656" y="0"/>
                  </a:lnTo>
                  <a:lnTo>
                    <a:pt x="82656" y="2234034"/>
                  </a:lnTo>
                  <a:lnTo>
                    <a:pt x="0" y="2234034"/>
                  </a:lnTo>
                  <a:close/>
                </a:path>
              </a:pathLst>
            </a:custGeom>
            <a:solidFill>
              <a:srgbClr val="1C5739"/>
            </a:solidFill>
          </p:spPr>
        </p:sp>
        <p:sp>
          <p:nvSpPr>
            <p:cNvPr name="TextBox 11" id="11"/>
            <p:cNvSpPr txBox="true"/>
            <p:nvPr/>
          </p:nvSpPr>
          <p:spPr>
            <a:xfrm>
              <a:off x="0" y="-19050"/>
              <a:ext cx="82656" cy="2253084"/>
            </a:xfrm>
            <a:prstGeom prst="rect">
              <a:avLst/>
            </a:prstGeom>
          </p:spPr>
          <p:txBody>
            <a:bodyPr anchor="ctr" rtlCol="false" tIns="50800" lIns="50800" bIns="50800" rIns="50800"/>
            <a:lstStyle/>
            <a:p>
              <a:pPr algn="ctr">
                <a:lnSpc>
                  <a:spcPts val="2859"/>
                </a:lnSpc>
              </a:pPr>
            </a:p>
          </p:txBody>
        </p:sp>
      </p:grpSp>
      <p:grpSp>
        <p:nvGrpSpPr>
          <p:cNvPr name="Group 12" id="12"/>
          <p:cNvGrpSpPr/>
          <p:nvPr/>
        </p:nvGrpSpPr>
        <p:grpSpPr>
          <a:xfrm rot="773821">
            <a:off x="3741572" y="-4834013"/>
            <a:ext cx="313833" cy="8482349"/>
            <a:chOff x="0" y="0"/>
            <a:chExt cx="82656" cy="2234034"/>
          </a:xfrm>
        </p:grpSpPr>
        <p:sp>
          <p:nvSpPr>
            <p:cNvPr name="Freeform 13" id="13"/>
            <p:cNvSpPr/>
            <p:nvPr/>
          </p:nvSpPr>
          <p:spPr>
            <a:xfrm flipH="false" flipV="false" rot="0">
              <a:off x="0" y="0"/>
              <a:ext cx="82656" cy="2234034"/>
            </a:xfrm>
            <a:custGeom>
              <a:avLst/>
              <a:gdLst/>
              <a:ahLst/>
              <a:cxnLst/>
              <a:rect r="r" b="b" t="t" l="l"/>
              <a:pathLst>
                <a:path h="2234034" w="82656">
                  <a:moveTo>
                    <a:pt x="0" y="0"/>
                  </a:moveTo>
                  <a:lnTo>
                    <a:pt x="82656" y="0"/>
                  </a:lnTo>
                  <a:lnTo>
                    <a:pt x="82656" y="2234034"/>
                  </a:lnTo>
                  <a:lnTo>
                    <a:pt x="0" y="2234034"/>
                  </a:lnTo>
                  <a:close/>
                </a:path>
              </a:pathLst>
            </a:custGeom>
            <a:solidFill>
              <a:srgbClr val="397D5A"/>
            </a:solidFill>
          </p:spPr>
        </p:sp>
        <p:sp>
          <p:nvSpPr>
            <p:cNvPr name="TextBox 14" id="14"/>
            <p:cNvSpPr txBox="true"/>
            <p:nvPr/>
          </p:nvSpPr>
          <p:spPr>
            <a:xfrm>
              <a:off x="0" y="-19050"/>
              <a:ext cx="82656" cy="2253084"/>
            </a:xfrm>
            <a:prstGeom prst="rect">
              <a:avLst/>
            </a:prstGeom>
          </p:spPr>
          <p:txBody>
            <a:bodyPr anchor="ctr" rtlCol="false" tIns="50800" lIns="50800" bIns="50800" rIns="50800"/>
            <a:lstStyle/>
            <a:p>
              <a:pPr algn="ctr">
                <a:lnSpc>
                  <a:spcPts val="2859"/>
                </a:lnSpc>
              </a:pPr>
            </a:p>
          </p:txBody>
        </p:sp>
      </p:grpSp>
      <p:sp>
        <p:nvSpPr>
          <p:cNvPr name="Freeform 15" id="15"/>
          <p:cNvSpPr/>
          <p:nvPr/>
        </p:nvSpPr>
        <p:spPr>
          <a:xfrm flipH="false" flipV="false" rot="0">
            <a:off x="3116039" y="1028700"/>
            <a:ext cx="6131323" cy="6131323"/>
          </a:xfrm>
          <a:custGeom>
            <a:avLst/>
            <a:gdLst/>
            <a:ahLst/>
            <a:cxnLst/>
            <a:rect r="r" b="b" t="t" l="l"/>
            <a:pathLst>
              <a:path h="6131323" w="6131323">
                <a:moveTo>
                  <a:pt x="0" y="0"/>
                </a:moveTo>
                <a:lnTo>
                  <a:pt x="6131323" y="0"/>
                </a:lnTo>
                <a:lnTo>
                  <a:pt x="6131323" y="6131323"/>
                </a:lnTo>
                <a:lnTo>
                  <a:pt x="0" y="6131323"/>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BFB"/>
        </a:solidFill>
      </p:bgPr>
    </p:bg>
    <p:spTree>
      <p:nvGrpSpPr>
        <p:cNvPr id="1" name=""/>
        <p:cNvGrpSpPr/>
        <p:nvPr/>
      </p:nvGrpSpPr>
      <p:grpSpPr>
        <a:xfrm>
          <a:off x="0" y="0"/>
          <a:ext cx="0" cy="0"/>
          <a:chOff x="0" y="0"/>
          <a:chExt cx="0" cy="0"/>
        </a:xfrm>
      </p:grpSpPr>
      <p:grpSp>
        <p:nvGrpSpPr>
          <p:cNvPr name="Group 2" id="2"/>
          <p:cNvGrpSpPr/>
          <p:nvPr/>
        </p:nvGrpSpPr>
        <p:grpSpPr>
          <a:xfrm rot="0">
            <a:off x="3657735" y="3144244"/>
            <a:ext cx="852864" cy="5045579"/>
            <a:chOff x="0" y="0"/>
            <a:chExt cx="224623" cy="1328877"/>
          </a:xfrm>
        </p:grpSpPr>
        <p:sp>
          <p:nvSpPr>
            <p:cNvPr name="Freeform 3" id="3"/>
            <p:cNvSpPr/>
            <p:nvPr/>
          </p:nvSpPr>
          <p:spPr>
            <a:xfrm flipH="false" flipV="false" rot="0">
              <a:off x="0" y="0"/>
              <a:ext cx="224623" cy="1328877"/>
            </a:xfrm>
            <a:custGeom>
              <a:avLst/>
              <a:gdLst/>
              <a:ahLst/>
              <a:cxnLst/>
              <a:rect r="r" b="b" t="t" l="l"/>
              <a:pathLst>
                <a:path h="1328877" w="224623">
                  <a:moveTo>
                    <a:pt x="112311" y="0"/>
                  </a:moveTo>
                  <a:lnTo>
                    <a:pt x="112311" y="0"/>
                  </a:lnTo>
                  <a:cubicBezTo>
                    <a:pt x="142098" y="0"/>
                    <a:pt x="170665" y="11833"/>
                    <a:pt x="191727" y="32895"/>
                  </a:cubicBezTo>
                  <a:cubicBezTo>
                    <a:pt x="212790" y="53958"/>
                    <a:pt x="224623" y="82525"/>
                    <a:pt x="224623" y="112311"/>
                  </a:cubicBezTo>
                  <a:lnTo>
                    <a:pt x="224623" y="1216565"/>
                  </a:lnTo>
                  <a:cubicBezTo>
                    <a:pt x="224623" y="1278593"/>
                    <a:pt x="174339" y="1328877"/>
                    <a:pt x="112311" y="1328877"/>
                  </a:cubicBezTo>
                  <a:lnTo>
                    <a:pt x="112311" y="1328877"/>
                  </a:lnTo>
                  <a:cubicBezTo>
                    <a:pt x="50283" y="1328877"/>
                    <a:pt x="0" y="1278593"/>
                    <a:pt x="0" y="1216565"/>
                  </a:cubicBezTo>
                  <a:lnTo>
                    <a:pt x="0" y="112311"/>
                  </a:lnTo>
                  <a:cubicBezTo>
                    <a:pt x="0" y="50283"/>
                    <a:pt x="50283" y="0"/>
                    <a:pt x="112311" y="0"/>
                  </a:cubicBezTo>
                  <a:close/>
                </a:path>
              </a:pathLst>
            </a:custGeom>
            <a:solidFill>
              <a:srgbClr val="1C5739"/>
            </a:solidFill>
            <a:ln cap="rnd">
              <a:noFill/>
              <a:prstDash val="solid"/>
              <a:round/>
            </a:ln>
          </p:spPr>
        </p:sp>
        <p:sp>
          <p:nvSpPr>
            <p:cNvPr name="TextBox 4" id="4"/>
            <p:cNvSpPr txBox="true"/>
            <p:nvPr/>
          </p:nvSpPr>
          <p:spPr>
            <a:xfrm>
              <a:off x="0" y="-238125"/>
              <a:ext cx="224623" cy="1567002"/>
            </a:xfrm>
            <a:prstGeom prst="rect">
              <a:avLst/>
            </a:prstGeom>
          </p:spPr>
          <p:txBody>
            <a:bodyPr anchor="ctr" rtlCol="false" tIns="0" lIns="0" bIns="0" rIns="0"/>
            <a:lstStyle/>
            <a:p>
              <a:pPr algn="ctr">
                <a:lnSpc>
                  <a:spcPts val="7239"/>
                </a:lnSpc>
              </a:pPr>
              <a:r>
                <a:rPr lang="en-US" sz="3999" spc="231">
                  <a:solidFill>
                    <a:srgbClr val="FDFBFB"/>
                  </a:solidFill>
                  <a:latin typeface="Open Sauce"/>
                  <a:ea typeface="Open Sauce"/>
                  <a:cs typeface="Open Sauce"/>
                  <a:sym typeface="Open Sauce"/>
                </a:rPr>
                <a:t>01</a:t>
              </a:r>
            </a:p>
            <a:p>
              <a:pPr algn="ctr">
                <a:lnSpc>
                  <a:spcPts val="7239"/>
                </a:lnSpc>
              </a:pPr>
              <a:r>
                <a:rPr lang="en-US" sz="3999" spc="231">
                  <a:solidFill>
                    <a:srgbClr val="FDFBFB"/>
                  </a:solidFill>
                  <a:latin typeface="Open Sauce"/>
                  <a:ea typeface="Open Sauce"/>
                  <a:cs typeface="Open Sauce"/>
                  <a:sym typeface="Open Sauce"/>
                </a:rPr>
                <a:t>02</a:t>
              </a:r>
            </a:p>
            <a:p>
              <a:pPr algn="ctr">
                <a:lnSpc>
                  <a:spcPts val="7239"/>
                </a:lnSpc>
              </a:pPr>
              <a:r>
                <a:rPr lang="en-US" sz="3999" spc="231">
                  <a:solidFill>
                    <a:srgbClr val="FDFBFB"/>
                  </a:solidFill>
                  <a:latin typeface="Open Sauce"/>
                  <a:ea typeface="Open Sauce"/>
                  <a:cs typeface="Open Sauce"/>
                  <a:sym typeface="Open Sauce"/>
                </a:rPr>
                <a:t>03</a:t>
              </a:r>
            </a:p>
            <a:p>
              <a:pPr algn="ctr">
                <a:lnSpc>
                  <a:spcPts val="7239"/>
                </a:lnSpc>
              </a:pPr>
              <a:r>
                <a:rPr lang="en-US" sz="3999" spc="231">
                  <a:solidFill>
                    <a:srgbClr val="FDFBFB"/>
                  </a:solidFill>
                  <a:latin typeface="Open Sauce"/>
                  <a:ea typeface="Open Sauce"/>
                  <a:cs typeface="Open Sauce"/>
                  <a:sym typeface="Open Sauce"/>
                </a:rPr>
                <a:t>04</a:t>
              </a:r>
            </a:p>
            <a:p>
              <a:pPr algn="ctr" marL="0" indent="0" lvl="0">
                <a:lnSpc>
                  <a:spcPts val="7239"/>
                </a:lnSpc>
              </a:pPr>
              <a:r>
                <a:rPr lang="en-US" sz="3999" spc="231">
                  <a:solidFill>
                    <a:srgbClr val="FDFBFB"/>
                  </a:solidFill>
                  <a:latin typeface="Open Sauce"/>
                  <a:ea typeface="Open Sauce"/>
                  <a:cs typeface="Open Sauce"/>
                  <a:sym typeface="Open Sauce"/>
                </a:rPr>
                <a:t>05</a:t>
              </a:r>
            </a:p>
          </p:txBody>
        </p:sp>
      </p:grpSp>
      <p:grpSp>
        <p:nvGrpSpPr>
          <p:cNvPr name="Group 5" id="5"/>
          <p:cNvGrpSpPr/>
          <p:nvPr/>
        </p:nvGrpSpPr>
        <p:grpSpPr>
          <a:xfrm rot="0">
            <a:off x="-1543050" y="-558218"/>
            <a:ext cx="3086100" cy="11299900"/>
            <a:chOff x="0" y="0"/>
            <a:chExt cx="812800" cy="2976105"/>
          </a:xfrm>
        </p:grpSpPr>
        <p:sp>
          <p:nvSpPr>
            <p:cNvPr name="Freeform 6" id="6"/>
            <p:cNvSpPr/>
            <p:nvPr/>
          </p:nvSpPr>
          <p:spPr>
            <a:xfrm flipH="false" flipV="false" rot="0">
              <a:off x="0" y="0"/>
              <a:ext cx="812800" cy="2976105"/>
            </a:xfrm>
            <a:custGeom>
              <a:avLst/>
              <a:gdLst/>
              <a:ahLst/>
              <a:cxnLst/>
              <a:rect r="r" b="b" t="t" l="l"/>
              <a:pathLst>
                <a:path h="2976105" w="812800">
                  <a:moveTo>
                    <a:pt x="0" y="0"/>
                  </a:moveTo>
                  <a:lnTo>
                    <a:pt x="812800" y="0"/>
                  </a:lnTo>
                  <a:lnTo>
                    <a:pt x="812800" y="2976105"/>
                  </a:lnTo>
                  <a:lnTo>
                    <a:pt x="0" y="2976105"/>
                  </a:lnTo>
                  <a:close/>
                </a:path>
              </a:pathLst>
            </a:custGeom>
            <a:solidFill>
              <a:srgbClr val="1C5739"/>
            </a:solidFill>
          </p:spPr>
        </p:sp>
        <p:sp>
          <p:nvSpPr>
            <p:cNvPr name="TextBox 7" id="7"/>
            <p:cNvSpPr txBox="true"/>
            <p:nvPr/>
          </p:nvSpPr>
          <p:spPr>
            <a:xfrm>
              <a:off x="0" y="-19050"/>
              <a:ext cx="812800" cy="2995155"/>
            </a:xfrm>
            <a:prstGeom prst="rect">
              <a:avLst/>
            </a:prstGeom>
          </p:spPr>
          <p:txBody>
            <a:bodyPr anchor="ctr" rtlCol="false" tIns="50800" lIns="50800" bIns="50800" rIns="50800"/>
            <a:lstStyle/>
            <a:p>
              <a:pPr algn="ctr">
                <a:lnSpc>
                  <a:spcPts val="2859"/>
                </a:lnSpc>
              </a:pPr>
            </a:p>
          </p:txBody>
        </p:sp>
      </p:grpSp>
      <p:grpSp>
        <p:nvGrpSpPr>
          <p:cNvPr name="Group 8" id="8"/>
          <p:cNvGrpSpPr/>
          <p:nvPr/>
        </p:nvGrpSpPr>
        <p:grpSpPr>
          <a:xfrm rot="0">
            <a:off x="12193216" y="1415447"/>
            <a:ext cx="5408984" cy="7979428"/>
            <a:chOff x="0" y="0"/>
            <a:chExt cx="1424588" cy="2101578"/>
          </a:xfrm>
        </p:grpSpPr>
        <p:sp>
          <p:nvSpPr>
            <p:cNvPr name="Freeform 9" id="9"/>
            <p:cNvSpPr/>
            <p:nvPr/>
          </p:nvSpPr>
          <p:spPr>
            <a:xfrm flipH="false" flipV="false" rot="0">
              <a:off x="0" y="0"/>
              <a:ext cx="1424588" cy="2101578"/>
            </a:xfrm>
            <a:custGeom>
              <a:avLst/>
              <a:gdLst/>
              <a:ahLst/>
              <a:cxnLst/>
              <a:rect r="r" b="b" t="t" l="l"/>
              <a:pathLst>
                <a:path h="2101578" w="1424588">
                  <a:moveTo>
                    <a:pt x="0" y="0"/>
                  </a:moveTo>
                  <a:lnTo>
                    <a:pt x="1424588" y="0"/>
                  </a:lnTo>
                  <a:lnTo>
                    <a:pt x="1424588" y="2101578"/>
                  </a:lnTo>
                  <a:lnTo>
                    <a:pt x="0" y="2101578"/>
                  </a:lnTo>
                  <a:close/>
                </a:path>
              </a:pathLst>
            </a:custGeom>
            <a:solidFill>
              <a:srgbClr val="1C5739"/>
            </a:solidFill>
          </p:spPr>
        </p:sp>
        <p:sp>
          <p:nvSpPr>
            <p:cNvPr name="TextBox 10" id="10"/>
            <p:cNvSpPr txBox="true"/>
            <p:nvPr/>
          </p:nvSpPr>
          <p:spPr>
            <a:xfrm>
              <a:off x="0" y="-19050"/>
              <a:ext cx="1424588" cy="2120628"/>
            </a:xfrm>
            <a:prstGeom prst="rect">
              <a:avLst/>
            </a:prstGeom>
          </p:spPr>
          <p:txBody>
            <a:bodyPr anchor="ctr" rtlCol="false" tIns="50800" lIns="50800" bIns="50800" rIns="50800"/>
            <a:lstStyle/>
            <a:p>
              <a:pPr algn="ctr">
                <a:lnSpc>
                  <a:spcPts val="2859"/>
                </a:lnSpc>
              </a:pPr>
            </a:p>
          </p:txBody>
        </p:sp>
      </p:grpSp>
      <p:sp>
        <p:nvSpPr>
          <p:cNvPr name="Freeform 11" id="11"/>
          <p:cNvSpPr/>
          <p:nvPr/>
        </p:nvSpPr>
        <p:spPr>
          <a:xfrm flipH="false" flipV="false" rot="0">
            <a:off x="15698915" y="8697813"/>
            <a:ext cx="3806571" cy="2083232"/>
          </a:xfrm>
          <a:custGeom>
            <a:avLst/>
            <a:gdLst/>
            <a:ahLst/>
            <a:cxnLst/>
            <a:rect r="r" b="b" t="t" l="l"/>
            <a:pathLst>
              <a:path h="2083232" w="3806571">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1772900" y="1028700"/>
            <a:ext cx="5486400" cy="7980897"/>
          </a:xfrm>
          <a:custGeom>
            <a:avLst/>
            <a:gdLst/>
            <a:ahLst/>
            <a:cxnLst/>
            <a:rect r="r" b="b" t="t" l="l"/>
            <a:pathLst>
              <a:path h="7980897" w="5486400">
                <a:moveTo>
                  <a:pt x="0" y="0"/>
                </a:moveTo>
                <a:lnTo>
                  <a:pt x="5486400" y="0"/>
                </a:lnTo>
                <a:lnTo>
                  <a:pt x="5486400" y="7980897"/>
                </a:lnTo>
                <a:lnTo>
                  <a:pt x="0" y="7980897"/>
                </a:lnTo>
                <a:lnTo>
                  <a:pt x="0" y="0"/>
                </a:lnTo>
                <a:close/>
              </a:path>
            </a:pathLst>
          </a:custGeom>
          <a:blipFill>
            <a:blip r:embed="rId4"/>
            <a:stretch>
              <a:fillRect l="0" t="0" r="0" b="-3116"/>
            </a:stretch>
          </a:blipFill>
        </p:spPr>
      </p:sp>
      <p:sp>
        <p:nvSpPr>
          <p:cNvPr name="TextBox 13" id="13"/>
          <p:cNvSpPr txBox="true"/>
          <p:nvPr/>
        </p:nvSpPr>
        <p:spPr>
          <a:xfrm rot="0">
            <a:off x="3657735" y="1556697"/>
            <a:ext cx="5661991" cy="1401272"/>
          </a:xfrm>
          <a:prstGeom prst="rect">
            <a:avLst/>
          </a:prstGeom>
        </p:spPr>
        <p:txBody>
          <a:bodyPr anchor="t" rtlCol="false" tIns="0" lIns="0" bIns="0" rIns="0">
            <a:spAutoFit/>
          </a:bodyPr>
          <a:lstStyle/>
          <a:p>
            <a:pPr algn="l">
              <a:lnSpc>
                <a:spcPts val="10858"/>
              </a:lnSpc>
            </a:pPr>
            <a:r>
              <a:rPr lang="en-US" sz="7868" spc="771">
                <a:solidFill>
                  <a:srgbClr val="231F20"/>
                </a:solidFill>
                <a:latin typeface="Poppins"/>
                <a:ea typeface="Poppins"/>
                <a:cs typeface="Poppins"/>
                <a:sym typeface="Poppins"/>
              </a:rPr>
              <a:t>Content</a:t>
            </a:r>
          </a:p>
        </p:txBody>
      </p:sp>
      <p:sp>
        <p:nvSpPr>
          <p:cNvPr name="TextBox 14" id="14"/>
          <p:cNvSpPr txBox="true"/>
          <p:nvPr/>
        </p:nvSpPr>
        <p:spPr>
          <a:xfrm rot="0">
            <a:off x="4856718" y="3287701"/>
            <a:ext cx="6258325" cy="4530063"/>
          </a:xfrm>
          <a:prstGeom prst="rect">
            <a:avLst/>
          </a:prstGeom>
        </p:spPr>
        <p:txBody>
          <a:bodyPr anchor="t" rtlCol="false" tIns="0" lIns="0" bIns="0" rIns="0">
            <a:spAutoFit/>
          </a:bodyPr>
          <a:lstStyle/>
          <a:p>
            <a:pPr algn="l">
              <a:lnSpc>
                <a:spcPts val="7276"/>
              </a:lnSpc>
            </a:pPr>
            <a:r>
              <a:rPr lang="en-US" sz="4020" spc="233">
                <a:solidFill>
                  <a:srgbClr val="231F20"/>
                </a:solidFill>
                <a:latin typeface="Open Sauce"/>
                <a:ea typeface="Open Sauce"/>
                <a:cs typeface="Open Sauce"/>
                <a:sym typeface="Open Sauce"/>
              </a:rPr>
              <a:t>Executive Summary</a:t>
            </a:r>
          </a:p>
          <a:p>
            <a:pPr algn="l">
              <a:lnSpc>
                <a:spcPts val="7276"/>
              </a:lnSpc>
            </a:pPr>
            <a:r>
              <a:rPr lang="en-US" sz="4020" spc="233">
                <a:solidFill>
                  <a:srgbClr val="231F20"/>
                </a:solidFill>
                <a:latin typeface="Open Sauce"/>
                <a:ea typeface="Open Sauce"/>
                <a:cs typeface="Open Sauce"/>
                <a:sym typeface="Open Sauce"/>
              </a:rPr>
              <a:t>Product Insight</a:t>
            </a:r>
          </a:p>
          <a:p>
            <a:pPr algn="l">
              <a:lnSpc>
                <a:spcPts val="7276"/>
              </a:lnSpc>
            </a:pPr>
            <a:r>
              <a:rPr lang="en-US" sz="4020" spc="233">
                <a:solidFill>
                  <a:srgbClr val="231F20"/>
                </a:solidFill>
                <a:latin typeface="Open Sauce"/>
                <a:ea typeface="Open Sauce"/>
                <a:cs typeface="Open Sauce"/>
                <a:sym typeface="Open Sauce"/>
              </a:rPr>
              <a:t>Customer Insight</a:t>
            </a:r>
          </a:p>
          <a:p>
            <a:pPr algn="l">
              <a:lnSpc>
                <a:spcPts val="7276"/>
              </a:lnSpc>
            </a:pPr>
            <a:r>
              <a:rPr lang="en-US" sz="4020" spc="233">
                <a:solidFill>
                  <a:srgbClr val="231F20"/>
                </a:solidFill>
                <a:latin typeface="Open Sauce"/>
                <a:ea typeface="Open Sauce"/>
                <a:cs typeface="Open Sauce"/>
                <a:sym typeface="Open Sauce"/>
              </a:rPr>
              <a:t>Sales &amp; Order Insight</a:t>
            </a:r>
          </a:p>
          <a:p>
            <a:pPr algn="l">
              <a:lnSpc>
                <a:spcPts val="7276"/>
              </a:lnSpc>
            </a:pPr>
            <a:r>
              <a:rPr lang="en-US" sz="4020" spc="233">
                <a:solidFill>
                  <a:srgbClr val="231F20"/>
                </a:solidFill>
                <a:latin typeface="Open Sauce"/>
                <a:ea typeface="Open Sauce"/>
                <a:cs typeface="Open Sauce"/>
                <a:sym typeface="Open Sauce"/>
              </a:rPr>
              <a:t>Saleperson Insight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633448" y="374453"/>
            <a:ext cx="17021103" cy="3970203"/>
            <a:chOff x="0" y="0"/>
            <a:chExt cx="4482924" cy="1045650"/>
          </a:xfrm>
        </p:grpSpPr>
        <p:sp>
          <p:nvSpPr>
            <p:cNvPr name="Freeform 4" id="4"/>
            <p:cNvSpPr/>
            <p:nvPr/>
          </p:nvSpPr>
          <p:spPr>
            <a:xfrm flipH="false" flipV="false" rot="0">
              <a:off x="0" y="0"/>
              <a:ext cx="4482924" cy="1045650"/>
            </a:xfrm>
            <a:custGeom>
              <a:avLst/>
              <a:gdLst/>
              <a:ahLst/>
              <a:cxnLst/>
              <a:rect r="r" b="b" t="t" l="l"/>
              <a:pathLst>
                <a:path h="1045650" w="4482924">
                  <a:moveTo>
                    <a:pt x="0" y="0"/>
                  </a:moveTo>
                  <a:lnTo>
                    <a:pt x="4482924" y="0"/>
                  </a:lnTo>
                  <a:lnTo>
                    <a:pt x="4482924" y="1045650"/>
                  </a:lnTo>
                  <a:lnTo>
                    <a:pt x="0" y="1045650"/>
                  </a:lnTo>
                  <a:close/>
                </a:path>
              </a:pathLst>
            </a:custGeom>
            <a:solidFill>
              <a:srgbClr val="1C5739"/>
            </a:solidFill>
          </p:spPr>
        </p:sp>
        <p:sp>
          <p:nvSpPr>
            <p:cNvPr name="TextBox 5" id="5"/>
            <p:cNvSpPr txBox="true"/>
            <p:nvPr/>
          </p:nvSpPr>
          <p:spPr>
            <a:xfrm>
              <a:off x="0" y="-19050"/>
              <a:ext cx="4482924" cy="1064700"/>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6" id="6"/>
          <p:cNvSpPr/>
          <p:nvPr/>
        </p:nvSpPr>
        <p:spPr>
          <a:xfrm flipH="false" flipV="false" rot="0">
            <a:off x="667020" y="395051"/>
            <a:ext cx="16933642" cy="3949605"/>
          </a:xfrm>
          <a:custGeom>
            <a:avLst/>
            <a:gdLst/>
            <a:ahLst/>
            <a:cxnLst/>
            <a:rect r="r" b="b" t="t" l="l"/>
            <a:pathLst>
              <a:path h="3949605" w="16933642">
                <a:moveTo>
                  <a:pt x="0" y="0"/>
                </a:moveTo>
                <a:lnTo>
                  <a:pt x="16933643" y="0"/>
                </a:lnTo>
                <a:lnTo>
                  <a:pt x="16933643" y="3949605"/>
                </a:lnTo>
                <a:lnTo>
                  <a:pt x="0" y="3949605"/>
                </a:lnTo>
                <a:lnTo>
                  <a:pt x="0" y="0"/>
                </a:lnTo>
                <a:close/>
              </a:path>
            </a:pathLst>
          </a:custGeom>
          <a:blipFill>
            <a:blip r:embed="rId3">
              <a:alphaModFix amt="18000"/>
            </a:blip>
            <a:stretch>
              <a:fillRect l="0" t="-92914" r="0" b="-92914"/>
            </a:stretch>
          </a:blipFill>
        </p:spPr>
      </p:sp>
      <p:sp>
        <p:nvSpPr>
          <p:cNvPr name="TextBox 7" id="7"/>
          <p:cNvSpPr txBox="true"/>
          <p:nvPr/>
        </p:nvSpPr>
        <p:spPr>
          <a:xfrm rot="0">
            <a:off x="1955877" y="787696"/>
            <a:ext cx="15303423" cy="1489187"/>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Poppins"/>
                <a:ea typeface="Poppins"/>
                <a:cs typeface="Poppins"/>
                <a:sym typeface="Poppins"/>
              </a:rPr>
              <a:t>1. EXECUTIVE SUMMARY</a:t>
            </a:r>
          </a:p>
        </p:txBody>
      </p:sp>
      <p:sp>
        <p:nvSpPr>
          <p:cNvPr name="TextBox 8" id="8"/>
          <p:cNvSpPr txBox="true"/>
          <p:nvPr/>
        </p:nvSpPr>
        <p:spPr>
          <a:xfrm rot="0">
            <a:off x="1028700" y="2366199"/>
            <a:ext cx="16755238" cy="1511879"/>
          </a:xfrm>
          <a:prstGeom prst="rect">
            <a:avLst/>
          </a:prstGeom>
        </p:spPr>
        <p:txBody>
          <a:bodyPr anchor="t" rtlCol="false" tIns="0" lIns="0" bIns="0" rIns="0">
            <a:spAutoFit/>
          </a:bodyPr>
          <a:lstStyle/>
          <a:p>
            <a:pPr algn="l">
              <a:lnSpc>
                <a:spcPts val="3035"/>
              </a:lnSpc>
            </a:pPr>
            <a:r>
              <a:rPr lang="en-US" sz="2199" spc="215">
                <a:solidFill>
                  <a:srgbClr val="FFFFFF"/>
                </a:solidFill>
                <a:latin typeface="Open Sauce"/>
                <a:ea typeface="Open Sauce"/>
                <a:cs typeface="Open Sauce"/>
                <a:sym typeface="Open Sauce"/>
              </a:rPr>
              <a:t>This dashboard provides a comprehensive overview of PDA Company's business activities. It focuses on analyzing sales effectiveness, trends over time, customer behavior, product performance, and salesperson performance.</a:t>
            </a:r>
          </a:p>
          <a:p>
            <a:pPr algn="l" marL="0" indent="0" lvl="1">
              <a:lnSpc>
                <a:spcPts val="3035"/>
              </a:lnSpc>
              <a:spcBef>
                <a:spcPct val="0"/>
              </a:spcBef>
            </a:pPr>
          </a:p>
        </p:txBody>
      </p:sp>
      <p:sp>
        <p:nvSpPr>
          <p:cNvPr name="TextBox 9" id="9"/>
          <p:cNvSpPr txBox="true"/>
          <p:nvPr/>
        </p:nvSpPr>
        <p:spPr>
          <a:xfrm rot="0">
            <a:off x="633448" y="4806722"/>
            <a:ext cx="5064466" cy="740934"/>
          </a:xfrm>
          <a:prstGeom prst="rect">
            <a:avLst/>
          </a:prstGeom>
        </p:spPr>
        <p:txBody>
          <a:bodyPr anchor="t" rtlCol="false" tIns="0" lIns="0" bIns="0" rIns="0">
            <a:spAutoFit/>
          </a:bodyPr>
          <a:lstStyle/>
          <a:p>
            <a:pPr algn="ctr" marL="1006430" indent="-503215" lvl="1">
              <a:lnSpc>
                <a:spcPts val="6060"/>
              </a:lnSpc>
              <a:spcBef>
                <a:spcPct val="0"/>
              </a:spcBef>
              <a:buAutoNum type="arabicPeriod" startAt="1"/>
            </a:pPr>
            <a:r>
              <a:rPr lang="en-US" b="true" sz="4661">
                <a:solidFill>
                  <a:srgbClr val="1C5739"/>
                </a:solidFill>
                <a:latin typeface="Open Sauce Bold"/>
                <a:ea typeface="Open Sauce Bold"/>
                <a:cs typeface="Open Sauce Bold"/>
                <a:sym typeface="Open Sauce Bold"/>
              </a:rPr>
              <a:t>Main Insight</a:t>
            </a:r>
          </a:p>
        </p:txBody>
      </p:sp>
      <p:sp>
        <p:nvSpPr>
          <p:cNvPr name="TextBox 10" id="10"/>
          <p:cNvSpPr txBox="true"/>
          <p:nvPr/>
        </p:nvSpPr>
        <p:spPr>
          <a:xfrm rot="0">
            <a:off x="1028700" y="6033431"/>
            <a:ext cx="16571963" cy="2663340"/>
          </a:xfrm>
          <a:prstGeom prst="rect">
            <a:avLst/>
          </a:prstGeom>
        </p:spPr>
        <p:txBody>
          <a:bodyPr anchor="t" rtlCol="false" tIns="0" lIns="0" bIns="0" rIns="0">
            <a:spAutoFit/>
          </a:bodyPr>
          <a:lstStyle/>
          <a:p>
            <a:pPr algn="l" marL="585844" indent="-292922" lvl="1">
              <a:lnSpc>
                <a:spcPts val="3527"/>
              </a:lnSpc>
              <a:buFont typeface="Arial"/>
              <a:buChar char="•"/>
            </a:pPr>
            <a:r>
              <a:rPr lang="en-US" sz="2713">
                <a:solidFill>
                  <a:srgbClr val="000000"/>
                </a:solidFill>
                <a:latin typeface="Open Sauce"/>
                <a:ea typeface="Open Sauce"/>
                <a:cs typeface="Open Sauce"/>
                <a:sym typeface="Open Sauce"/>
              </a:rPr>
              <a:t>Revenue and profit grew positively from 2013 to 2016.</a:t>
            </a:r>
          </a:p>
          <a:p>
            <a:pPr algn="l" marL="585844" indent="-292922" lvl="1">
              <a:lnSpc>
                <a:spcPts val="3527"/>
              </a:lnSpc>
              <a:buFont typeface="Arial"/>
              <a:buChar char="•"/>
            </a:pPr>
            <a:r>
              <a:rPr lang="en-US" sz="2713">
                <a:solidFill>
                  <a:srgbClr val="000000"/>
                </a:solidFill>
                <a:latin typeface="Open Sauce"/>
                <a:ea typeface="Open Sauce"/>
                <a:cs typeface="Open Sauce"/>
                <a:sym typeface="Open Sauce"/>
              </a:rPr>
              <a:t>Some products make up a large portion of sales but don't have high profit margins.</a:t>
            </a:r>
          </a:p>
          <a:p>
            <a:pPr algn="l" marL="585844" indent="-292922" lvl="1">
              <a:lnSpc>
                <a:spcPts val="3527"/>
              </a:lnSpc>
              <a:buFont typeface="Arial"/>
              <a:buChar char="•"/>
            </a:pPr>
            <a:r>
              <a:rPr lang="en-US" sz="2713">
                <a:solidFill>
                  <a:srgbClr val="000000"/>
                </a:solidFill>
                <a:latin typeface="Open Sauce"/>
                <a:ea typeface="Open Sauce"/>
                <a:cs typeface="Open Sauce"/>
                <a:sym typeface="Open Sauce"/>
              </a:rPr>
              <a:t>Most customers are in a few main areas, while other areas are not well-developed.</a:t>
            </a:r>
          </a:p>
          <a:p>
            <a:pPr algn="l" marL="585844" indent="-292922" lvl="1">
              <a:lnSpc>
                <a:spcPts val="3527"/>
              </a:lnSpc>
              <a:buFont typeface="Arial"/>
              <a:buChar char="•"/>
            </a:pPr>
            <a:r>
              <a:rPr lang="en-US" sz="2713">
                <a:solidFill>
                  <a:srgbClr val="000000"/>
                </a:solidFill>
                <a:latin typeface="Open Sauce"/>
                <a:ea typeface="Open Sauce"/>
                <a:cs typeface="Open Sauce"/>
                <a:sym typeface="Open Sauce"/>
              </a:rPr>
              <a:t>Orders are very seasonal, with big increases at certain times of the year.</a:t>
            </a:r>
          </a:p>
          <a:p>
            <a:pPr algn="l" marL="585844" indent="-292922" lvl="1">
              <a:lnSpc>
                <a:spcPts val="3527"/>
              </a:lnSpc>
              <a:buFont typeface="Arial"/>
              <a:buChar char="•"/>
            </a:pPr>
            <a:r>
              <a:rPr lang="en-US" sz="2713">
                <a:solidFill>
                  <a:srgbClr val="000000"/>
                </a:solidFill>
                <a:latin typeface="Open Sauce"/>
                <a:ea typeface="Open Sauce"/>
                <a:cs typeface="Open Sauce"/>
                <a:sym typeface="Open Sauce"/>
              </a:rPr>
              <a:t>There are big differences in how well salespeople perform; a strategy is needed to improve this.</a:t>
            </a:r>
          </a:p>
          <a:p>
            <a:pPr algn="l">
              <a:lnSpc>
                <a:spcPts val="3527"/>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463345" y="4273861"/>
            <a:ext cx="13361311" cy="1917365"/>
          </a:xfrm>
          <a:prstGeom prst="rect">
            <a:avLst/>
          </a:prstGeom>
        </p:spPr>
        <p:txBody>
          <a:bodyPr anchor="t" rtlCol="false" tIns="0" lIns="0" bIns="0" rIns="0">
            <a:spAutoFit/>
          </a:bodyPr>
          <a:lstStyle/>
          <a:p>
            <a:pPr algn="ctr">
              <a:lnSpc>
                <a:spcPts val="14776"/>
              </a:lnSpc>
            </a:pPr>
            <a:r>
              <a:rPr lang="en-US" sz="10707" spc="1049">
                <a:solidFill>
                  <a:srgbClr val="FFFFFF"/>
                </a:solidFill>
                <a:latin typeface="Poppins"/>
                <a:ea typeface="Poppins"/>
                <a:cs typeface="Poppins"/>
                <a:sym typeface="Poppins"/>
              </a:rPr>
              <a:t>DETAIL INSIGHT </a:t>
            </a:r>
          </a:p>
        </p:txBody>
      </p:sp>
      <p:sp>
        <p:nvSpPr>
          <p:cNvPr name="Freeform 4" id="4"/>
          <p:cNvSpPr/>
          <p:nvPr/>
        </p:nvSpPr>
        <p:spPr>
          <a:xfrm flipH="true" flipV="true" rot="0">
            <a:off x="-3801253" y="0"/>
            <a:ext cx="7602505" cy="6745495"/>
          </a:xfrm>
          <a:custGeom>
            <a:avLst/>
            <a:gdLst/>
            <a:ahLst/>
            <a:cxnLst/>
            <a:rect r="r" b="b" t="t" l="l"/>
            <a:pathLst>
              <a:path h="6745495" w="7602505">
                <a:moveTo>
                  <a:pt x="7602506" y="6745495"/>
                </a:moveTo>
                <a:lnTo>
                  <a:pt x="0" y="6745495"/>
                </a:lnTo>
                <a:lnTo>
                  <a:pt x="0" y="0"/>
                </a:lnTo>
                <a:lnTo>
                  <a:pt x="7602506" y="0"/>
                </a:lnTo>
                <a:lnTo>
                  <a:pt x="7602506" y="6745495"/>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true" flipV="false" rot="0">
            <a:off x="14486747" y="3541505"/>
            <a:ext cx="7602505" cy="6745495"/>
          </a:xfrm>
          <a:custGeom>
            <a:avLst/>
            <a:gdLst/>
            <a:ahLst/>
            <a:cxnLst/>
            <a:rect r="r" b="b" t="t" l="l"/>
            <a:pathLst>
              <a:path h="6745495" w="7602505">
                <a:moveTo>
                  <a:pt x="7602506" y="0"/>
                </a:moveTo>
                <a:lnTo>
                  <a:pt x="0" y="0"/>
                </a:lnTo>
                <a:lnTo>
                  <a:pt x="0" y="6745495"/>
                </a:lnTo>
                <a:lnTo>
                  <a:pt x="7602506" y="6745495"/>
                </a:lnTo>
                <a:lnTo>
                  <a:pt x="760250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633448" y="374453"/>
            <a:ext cx="17021103" cy="3228925"/>
            <a:chOff x="0" y="0"/>
            <a:chExt cx="4482924" cy="850417"/>
          </a:xfrm>
        </p:grpSpPr>
        <p:sp>
          <p:nvSpPr>
            <p:cNvPr name="Freeform 4" id="4"/>
            <p:cNvSpPr/>
            <p:nvPr/>
          </p:nvSpPr>
          <p:spPr>
            <a:xfrm flipH="false" flipV="false" rot="0">
              <a:off x="0" y="0"/>
              <a:ext cx="4482924" cy="850417"/>
            </a:xfrm>
            <a:custGeom>
              <a:avLst/>
              <a:gdLst/>
              <a:ahLst/>
              <a:cxnLst/>
              <a:rect r="r" b="b" t="t" l="l"/>
              <a:pathLst>
                <a:path h="850417" w="4482924">
                  <a:moveTo>
                    <a:pt x="0" y="0"/>
                  </a:moveTo>
                  <a:lnTo>
                    <a:pt x="4482924" y="0"/>
                  </a:lnTo>
                  <a:lnTo>
                    <a:pt x="4482924" y="850417"/>
                  </a:lnTo>
                  <a:lnTo>
                    <a:pt x="0" y="850417"/>
                  </a:lnTo>
                  <a:close/>
                </a:path>
              </a:pathLst>
            </a:custGeom>
            <a:solidFill>
              <a:srgbClr val="1C5739"/>
            </a:solidFill>
          </p:spPr>
        </p:sp>
        <p:sp>
          <p:nvSpPr>
            <p:cNvPr name="TextBox 5" id="5"/>
            <p:cNvSpPr txBox="true"/>
            <p:nvPr/>
          </p:nvSpPr>
          <p:spPr>
            <a:xfrm>
              <a:off x="0" y="-19050"/>
              <a:ext cx="4482924" cy="869467"/>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6" id="6"/>
          <p:cNvSpPr/>
          <p:nvPr/>
        </p:nvSpPr>
        <p:spPr>
          <a:xfrm flipH="false" flipV="false" rot="0">
            <a:off x="667020" y="391205"/>
            <a:ext cx="16933642" cy="3212173"/>
          </a:xfrm>
          <a:custGeom>
            <a:avLst/>
            <a:gdLst/>
            <a:ahLst/>
            <a:cxnLst/>
            <a:rect r="r" b="b" t="t" l="l"/>
            <a:pathLst>
              <a:path h="3212173" w="16933642">
                <a:moveTo>
                  <a:pt x="0" y="0"/>
                </a:moveTo>
                <a:lnTo>
                  <a:pt x="16933643" y="0"/>
                </a:lnTo>
                <a:lnTo>
                  <a:pt x="16933643" y="3212174"/>
                </a:lnTo>
                <a:lnTo>
                  <a:pt x="0" y="3212174"/>
                </a:lnTo>
                <a:lnTo>
                  <a:pt x="0" y="0"/>
                </a:lnTo>
                <a:close/>
              </a:path>
            </a:pathLst>
          </a:custGeom>
          <a:blipFill>
            <a:blip r:embed="rId3">
              <a:alphaModFix amt="18000"/>
            </a:blip>
            <a:stretch>
              <a:fillRect l="0" t="-125723" r="0" b="-125723"/>
            </a:stretch>
          </a:blipFill>
        </p:spPr>
      </p:sp>
      <p:sp>
        <p:nvSpPr>
          <p:cNvPr name="TextBox 7" id="7"/>
          <p:cNvSpPr txBox="true"/>
          <p:nvPr/>
        </p:nvSpPr>
        <p:spPr>
          <a:xfrm rot="0">
            <a:off x="1492289" y="1134785"/>
            <a:ext cx="15303423" cy="1489187"/>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Poppins"/>
                <a:ea typeface="Poppins"/>
                <a:cs typeface="Poppins"/>
                <a:sym typeface="Poppins"/>
              </a:rPr>
              <a:t>2.PRODUCT INSIGHT</a:t>
            </a:r>
          </a:p>
        </p:txBody>
      </p:sp>
      <p:sp>
        <p:nvSpPr>
          <p:cNvPr name="TextBox 8" id="8"/>
          <p:cNvSpPr txBox="true"/>
          <p:nvPr/>
        </p:nvSpPr>
        <p:spPr>
          <a:xfrm rot="0">
            <a:off x="252096" y="3770711"/>
            <a:ext cx="18035904" cy="6652473"/>
          </a:xfrm>
          <a:prstGeom prst="rect">
            <a:avLst/>
          </a:prstGeom>
        </p:spPr>
        <p:txBody>
          <a:bodyPr anchor="t" rtlCol="false" tIns="0" lIns="0" bIns="0" rIns="0">
            <a:spAutoFit/>
          </a:bodyPr>
          <a:lstStyle/>
          <a:p>
            <a:pPr algn="l" marL="585845" indent="-292922" lvl="1">
              <a:lnSpc>
                <a:spcPts val="4124"/>
              </a:lnSpc>
              <a:buFont typeface="Arial"/>
              <a:buChar char="•"/>
            </a:pPr>
            <a:r>
              <a:rPr lang="en-US" sz="2713">
                <a:solidFill>
                  <a:srgbClr val="000000"/>
                </a:solidFill>
                <a:latin typeface="Open Sauce"/>
                <a:ea typeface="Open Sauce"/>
                <a:cs typeface="Open Sauce"/>
                <a:sym typeface="Open Sauce"/>
              </a:rPr>
              <a:t>Top-selling products: A small group of products brings in most of the revenue.</a:t>
            </a:r>
          </a:p>
          <a:p>
            <a:pPr algn="l" marL="585845" indent="-292922" lvl="1">
              <a:lnSpc>
                <a:spcPts val="4124"/>
              </a:lnSpc>
              <a:buFont typeface="Arial"/>
              <a:buChar char="•"/>
            </a:pPr>
            <a:r>
              <a:rPr lang="en-US" sz="2713">
                <a:solidFill>
                  <a:srgbClr val="000000"/>
                </a:solidFill>
                <a:latin typeface="Open Sauce"/>
                <a:ea typeface="Open Sauce"/>
                <a:cs typeface="Open Sauce"/>
                <a:sym typeface="Open Sauce"/>
              </a:rPr>
              <a:t>Profit margins: Some products with high sales have low profits, so we need to think about changing their prices or costs.</a:t>
            </a:r>
          </a:p>
          <a:p>
            <a:pPr algn="l" marL="585845" indent="-292922" lvl="1">
              <a:lnSpc>
                <a:spcPts val="4124"/>
              </a:lnSpc>
              <a:buFont typeface="Arial"/>
              <a:buChar char="•"/>
            </a:pPr>
            <a:r>
              <a:rPr lang="en-US" sz="2713">
                <a:solidFill>
                  <a:srgbClr val="000000"/>
                </a:solidFill>
                <a:latin typeface="Open Sauce"/>
                <a:ea typeface="Open Sauce"/>
                <a:cs typeface="Open Sauce"/>
                <a:sym typeface="Open Sauce"/>
              </a:rPr>
              <a:t>Most profit comes from "Each" packaging, the profit of "Each" packaging is much more higher than the others.This means customers mainly buy single items, and this is the most profitable group.</a:t>
            </a:r>
          </a:p>
          <a:p>
            <a:pPr algn="l" marL="585845" indent="-292922" lvl="1">
              <a:lnSpc>
                <a:spcPts val="4124"/>
              </a:lnSpc>
              <a:buFont typeface="Arial"/>
              <a:buChar char="•"/>
            </a:pPr>
            <a:r>
              <a:rPr lang="en-US" b="true" sz="2713">
                <a:solidFill>
                  <a:srgbClr val="000000"/>
                </a:solidFill>
                <a:latin typeface="Open Sauce Bold"/>
                <a:ea typeface="Open Sauce Bold"/>
                <a:cs typeface="Open Sauce Bold"/>
                <a:sym typeface="Open Sauce Bold"/>
              </a:rPr>
              <a:t>Opportunities</a:t>
            </a:r>
            <a:r>
              <a:rPr lang="en-US" sz="2713">
                <a:solidFill>
                  <a:srgbClr val="000000"/>
                </a:solidFill>
                <a:latin typeface="Open Sauce"/>
                <a:ea typeface="Open Sauce"/>
                <a:cs typeface="Open Sauce"/>
                <a:sym typeface="Open Sauce"/>
              </a:rPr>
              <a:t>: </a:t>
            </a:r>
          </a:p>
          <a:p>
            <a:pPr algn="l" marL="1171689" indent="-390563" lvl="2">
              <a:lnSpc>
                <a:spcPts val="4124"/>
              </a:lnSpc>
              <a:buFont typeface="Arial"/>
              <a:buChar char="⚬"/>
            </a:pPr>
            <a:r>
              <a:rPr lang="en-US" sz="2713">
                <a:solidFill>
                  <a:srgbClr val="000000"/>
                </a:solidFill>
                <a:latin typeface="Open Sauce"/>
                <a:ea typeface="Open Sauce"/>
                <a:cs typeface="Open Sauce"/>
                <a:sym typeface="Open Sauce"/>
              </a:rPr>
              <a:t>We should focus on promoting products that have high profit margins. We also need to manage our product list to avoid relying too much on just a few items.</a:t>
            </a:r>
          </a:p>
          <a:p>
            <a:pPr algn="l" marL="1171689" indent="-390563" lvl="2">
              <a:lnSpc>
                <a:spcPts val="4124"/>
              </a:lnSpc>
              <a:buFont typeface="Arial"/>
              <a:buChar char="⚬"/>
            </a:pPr>
            <a:r>
              <a:rPr lang="en-US" sz="2713">
                <a:solidFill>
                  <a:srgbClr val="000000"/>
                </a:solidFill>
                <a:latin typeface="Open Sauce"/>
                <a:ea typeface="Open Sauce"/>
                <a:cs typeface="Open Sauce"/>
                <a:sym typeface="Open Sauce"/>
              </a:rPr>
              <a:t>Since most of the profit comes from "Each" packaging, the company should focus its efforts on improving products and marketing for this group. At the same time, we need to look at how well the other packaging types are doing and decide if we should change, reduce, or try to make them more effective.</a:t>
            </a:r>
          </a:p>
          <a:p>
            <a:pPr algn="l">
              <a:lnSpc>
                <a:spcPts val="4124"/>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633448" y="374453"/>
            <a:ext cx="17021103" cy="3062516"/>
            <a:chOff x="0" y="0"/>
            <a:chExt cx="4482924" cy="806589"/>
          </a:xfrm>
        </p:grpSpPr>
        <p:sp>
          <p:nvSpPr>
            <p:cNvPr name="Freeform 4" id="4"/>
            <p:cNvSpPr/>
            <p:nvPr/>
          </p:nvSpPr>
          <p:spPr>
            <a:xfrm flipH="false" flipV="false" rot="0">
              <a:off x="0" y="0"/>
              <a:ext cx="4482924" cy="806589"/>
            </a:xfrm>
            <a:custGeom>
              <a:avLst/>
              <a:gdLst/>
              <a:ahLst/>
              <a:cxnLst/>
              <a:rect r="r" b="b" t="t" l="l"/>
              <a:pathLst>
                <a:path h="806589" w="4482924">
                  <a:moveTo>
                    <a:pt x="0" y="0"/>
                  </a:moveTo>
                  <a:lnTo>
                    <a:pt x="4482924" y="0"/>
                  </a:lnTo>
                  <a:lnTo>
                    <a:pt x="4482924" y="806589"/>
                  </a:lnTo>
                  <a:lnTo>
                    <a:pt x="0" y="806589"/>
                  </a:lnTo>
                  <a:close/>
                </a:path>
              </a:pathLst>
            </a:custGeom>
            <a:solidFill>
              <a:srgbClr val="1C5739"/>
            </a:solidFill>
          </p:spPr>
        </p:sp>
        <p:sp>
          <p:nvSpPr>
            <p:cNvPr name="TextBox 5" id="5"/>
            <p:cNvSpPr txBox="true"/>
            <p:nvPr/>
          </p:nvSpPr>
          <p:spPr>
            <a:xfrm>
              <a:off x="0" y="-19050"/>
              <a:ext cx="4482924" cy="825639"/>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6" id="6"/>
          <p:cNvSpPr/>
          <p:nvPr/>
        </p:nvSpPr>
        <p:spPr>
          <a:xfrm flipH="false" flipV="false" rot="0">
            <a:off x="720909" y="395051"/>
            <a:ext cx="16933642" cy="3041918"/>
          </a:xfrm>
          <a:custGeom>
            <a:avLst/>
            <a:gdLst/>
            <a:ahLst/>
            <a:cxnLst/>
            <a:rect r="r" b="b" t="t" l="l"/>
            <a:pathLst>
              <a:path h="3041918" w="16933642">
                <a:moveTo>
                  <a:pt x="0" y="0"/>
                </a:moveTo>
                <a:lnTo>
                  <a:pt x="16933643" y="0"/>
                </a:lnTo>
                <a:lnTo>
                  <a:pt x="16933643" y="3041918"/>
                </a:lnTo>
                <a:lnTo>
                  <a:pt x="0" y="3041918"/>
                </a:lnTo>
                <a:lnTo>
                  <a:pt x="0" y="0"/>
                </a:lnTo>
                <a:close/>
              </a:path>
            </a:pathLst>
          </a:custGeom>
          <a:blipFill>
            <a:blip r:embed="rId3">
              <a:alphaModFix amt="18000"/>
            </a:blip>
            <a:stretch>
              <a:fillRect l="0" t="-120639" r="0" b="-150478"/>
            </a:stretch>
          </a:blipFill>
        </p:spPr>
      </p:sp>
      <p:sp>
        <p:nvSpPr>
          <p:cNvPr name="TextBox 7" id="7"/>
          <p:cNvSpPr txBox="true"/>
          <p:nvPr/>
        </p:nvSpPr>
        <p:spPr>
          <a:xfrm rot="0">
            <a:off x="1492289" y="1051580"/>
            <a:ext cx="15303423" cy="1489187"/>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Poppins"/>
                <a:ea typeface="Poppins"/>
                <a:cs typeface="Poppins"/>
                <a:sym typeface="Poppins"/>
              </a:rPr>
              <a:t>3.CUSTOMER INSIGHT</a:t>
            </a:r>
          </a:p>
        </p:txBody>
      </p:sp>
      <p:sp>
        <p:nvSpPr>
          <p:cNvPr name="TextBox 8" id="8"/>
          <p:cNvSpPr txBox="true"/>
          <p:nvPr/>
        </p:nvSpPr>
        <p:spPr>
          <a:xfrm rot="0">
            <a:off x="295826" y="3662574"/>
            <a:ext cx="17992174" cy="6802591"/>
          </a:xfrm>
          <a:prstGeom prst="rect">
            <a:avLst/>
          </a:prstGeom>
        </p:spPr>
        <p:txBody>
          <a:bodyPr anchor="t" rtlCol="false" tIns="0" lIns="0" bIns="0" rIns="0">
            <a:spAutoFit/>
          </a:bodyPr>
          <a:lstStyle/>
          <a:p>
            <a:pPr algn="l" marL="564255" indent="-282128" lvl="1">
              <a:lnSpc>
                <a:spcPts val="4547"/>
              </a:lnSpc>
              <a:buFont typeface="Arial"/>
              <a:buChar char="•"/>
            </a:pPr>
            <a:r>
              <a:rPr lang="en-US" b="true" sz="2613">
                <a:solidFill>
                  <a:srgbClr val="000000"/>
                </a:solidFill>
                <a:latin typeface="Open Sauce Bold"/>
                <a:ea typeface="Open Sauce Bold"/>
                <a:cs typeface="Open Sauce Bold"/>
                <a:sym typeface="Open Sauce Bold"/>
              </a:rPr>
              <a:t>"Novelty Shop"</a:t>
            </a:r>
            <a:r>
              <a:rPr lang="en-US" sz="2613">
                <a:solidFill>
                  <a:srgbClr val="000000"/>
                </a:solidFill>
                <a:latin typeface="Open Sauce"/>
                <a:ea typeface="Open Sauce"/>
                <a:cs typeface="Open Sauce"/>
                <a:sym typeface="Open Sauce"/>
              </a:rPr>
              <a:t> is the most contribution profit. The customer from </a:t>
            </a:r>
            <a:r>
              <a:rPr lang="en-US" b="true" sz="2613">
                <a:solidFill>
                  <a:srgbClr val="000000"/>
                </a:solidFill>
                <a:latin typeface="Open Sauce Bold"/>
                <a:ea typeface="Open Sauce Bold"/>
                <a:cs typeface="Open Sauce Bold"/>
                <a:sym typeface="Open Sauce Bold"/>
              </a:rPr>
              <a:t>“Novelty Shop” </a:t>
            </a:r>
            <a:r>
              <a:rPr lang="en-US" sz="2613">
                <a:solidFill>
                  <a:srgbClr val="000000"/>
                </a:solidFill>
                <a:latin typeface="Open Sauce"/>
                <a:ea typeface="Open Sauce"/>
                <a:cs typeface="Open Sauce"/>
                <a:sym typeface="Open Sauce"/>
              </a:rPr>
              <a:t>is contribute  71.5% total Profit, it mean $38,10M.This is the most important customer group and should be a top priority in business strategies.</a:t>
            </a:r>
          </a:p>
          <a:p>
            <a:pPr algn="l" marL="564255" indent="-282128" lvl="1">
              <a:lnSpc>
                <a:spcPts val="4547"/>
              </a:lnSpc>
              <a:buFont typeface="Arial"/>
              <a:buChar char="•"/>
            </a:pPr>
            <a:r>
              <a:rPr lang="en-US" sz="2613">
                <a:solidFill>
                  <a:srgbClr val="000000"/>
                </a:solidFill>
                <a:latin typeface="Open Sauce"/>
                <a:ea typeface="Open Sauce"/>
                <a:cs typeface="Open Sauce"/>
                <a:sym typeface="Open Sauce"/>
              </a:rPr>
              <a:t>Profit is spread out among other customer types: The other four customer groups—</a:t>
            </a:r>
            <a:r>
              <a:rPr lang="en-US" b="true" sz="2613">
                <a:solidFill>
                  <a:srgbClr val="000000"/>
                </a:solidFill>
                <a:latin typeface="Open Sauce Bold"/>
                <a:ea typeface="Open Sauce Bold"/>
                <a:cs typeface="Open Sauce Bold"/>
                <a:sym typeface="Open Sauce Bold"/>
              </a:rPr>
              <a:t>"Supermarket," "Gift Store," "Computer Store," and "Corporate"</a:t>
            </a:r>
            <a:r>
              <a:rPr lang="en-US" sz="2613">
                <a:solidFill>
                  <a:srgbClr val="000000"/>
                </a:solidFill>
                <a:latin typeface="Open Sauce"/>
                <a:ea typeface="Open Sauce"/>
                <a:cs typeface="Open Sauce"/>
                <a:sym typeface="Open Sauce"/>
              </a:rPr>
              <a:t>—each contribute a very small and similar amount, ranging from 6.64% to 8.34%.</a:t>
            </a:r>
          </a:p>
          <a:p>
            <a:pPr algn="l" marL="564255" indent="-282128" lvl="1">
              <a:lnSpc>
                <a:spcPts val="4547"/>
              </a:lnSpc>
              <a:buFont typeface="Arial"/>
              <a:buChar char="•"/>
            </a:pPr>
            <a:r>
              <a:rPr lang="en-US" b="true" sz="2613">
                <a:solidFill>
                  <a:srgbClr val="000000"/>
                </a:solidFill>
                <a:latin typeface="Open Sauce Bold"/>
                <a:ea typeface="Open Sauce Bold"/>
                <a:cs typeface="Open Sauce Bold"/>
                <a:sym typeface="Open Sauce Bold"/>
              </a:rPr>
              <a:t>Opportunities</a:t>
            </a:r>
            <a:r>
              <a:rPr lang="en-US" sz="2613">
                <a:solidFill>
                  <a:srgbClr val="000000"/>
                </a:solidFill>
                <a:latin typeface="Open Sauce"/>
                <a:ea typeface="Open Sauce"/>
                <a:cs typeface="Open Sauce"/>
                <a:sym typeface="Open Sauce"/>
              </a:rPr>
              <a:t>: </a:t>
            </a:r>
          </a:p>
          <a:p>
            <a:pPr algn="l" marL="1128510" indent="-376170" lvl="2">
              <a:lnSpc>
                <a:spcPts val="4547"/>
              </a:lnSpc>
              <a:buFont typeface="Arial"/>
              <a:buChar char="⚬"/>
            </a:pPr>
            <a:r>
              <a:rPr lang="en-US" sz="2613">
                <a:solidFill>
                  <a:srgbClr val="000000"/>
                </a:solidFill>
                <a:latin typeface="Open Sauce"/>
                <a:ea typeface="Open Sauce"/>
                <a:cs typeface="Open Sauce"/>
                <a:sym typeface="Open Sauce"/>
              </a:rPr>
              <a:t> Because profit is so focused on one group, the company might be at risk of being too dependent on them. There should be a strategy to increase profit from the other customer groups. For example, by looking deeper into why these groups are not performing well and finding ways to boost sales and expand the market.</a:t>
            </a:r>
          </a:p>
          <a:p>
            <a:pPr algn="l">
              <a:lnSpc>
                <a:spcPts val="4547"/>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633448" y="374453"/>
            <a:ext cx="17021103" cy="3092772"/>
            <a:chOff x="0" y="0"/>
            <a:chExt cx="4482924" cy="814557"/>
          </a:xfrm>
        </p:grpSpPr>
        <p:sp>
          <p:nvSpPr>
            <p:cNvPr name="Freeform 4" id="4"/>
            <p:cNvSpPr/>
            <p:nvPr/>
          </p:nvSpPr>
          <p:spPr>
            <a:xfrm flipH="false" flipV="false" rot="0">
              <a:off x="0" y="0"/>
              <a:ext cx="4482924" cy="814557"/>
            </a:xfrm>
            <a:custGeom>
              <a:avLst/>
              <a:gdLst/>
              <a:ahLst/>
              <a:cxnLst/>
              <a:rect r="r" b="b" t="t" l="l"/>
              <a:pathLst>
                <a:path h="814557" w="4482924">
                  <a:moveTo>
                    <a:pt x="0" y="0"/>
                  </a:moveTo>
                  <a:lnTo>
                    <a:pt x="4482924" y="0"/>
                  </a:lnTo>
                  <a:lnTo>
                    <a:pt x="4482924" y="814557"/>
                  </a:lnTo>
                  <a:lnTo>
                    <a:pt x="0" y="814557"/>
                  </a:lnTo>
                  <a:close/>
                </a:path>
              </a:pathLst>
            </a:custGeom>
            <a:solidFill>
              <a:srgbClr val="1C5739"/>
            </a:solidFill>
          </p:spPr>
        </p:sp>
        <p:sp>
          <p:nvSpPr>
            <p:cNvPr name="TextBox 5" id="5"/>
            <p:cNvSpPr txBox="true"/>
            <p:nvPr/>
          </p:nvSpPr>
          <p:spPr>
            <a:xfrm>
              <a:off x="0" y="-19050"/>
              <a:ext cx="4482924" cy="833607"/>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6" id="6"/>
          <p:cNvSpPr/>
          <p:nvPr/>
        </p:nvSpPr>
        <p:spPr>
          <a:xfrm flipH="false" flipV="false" rot="0">
            <a:off x="667020" y="395051"/>
            <a:ext cx="16933642" cy="3072175"/>
          </a:xfrm>
          <a:custGeom>
            <a:avLst/>
            <a:gdLst/>
            <a:ahLst/>
            <a:cxnLst/>
            <a:rect r="r" b="b" t="t" l="l"/>
            <a:pathLst>
              <a:path h="3072175" w="16933642">
                <a:moveTo>
                  <a:pt x="0" y="0"/>
                </a:moveTo>
                <a:lnTo>
                  <a:pt x="16933643" y="0"/>
                </a:lnTo>
                <a:lnTo>
                  <a:pt x="16933643" y="3072175"/>
                </a:lnTo>
                <a:lnTo>
                  <a:pt x="0" y="3072175"/>
                </a:lnTo>
                <a:lnTo>
                  <a:pt x="0" y="0"/>
                </a:lnTo>
                <a:close/>
              </a:path>
            </a:pathLst>
          </a:custGeom>
          <a:blipFill>
            <a:blip r:embed="rId3">
              <a:alphaModFix amt="18000"/>
            </a:blip>
            <a:stretch>
              <a:fillRect l="0" t="-119451" r="0" b="-148011"/>
            </a:stretch>
          </a:blipFill>
        </p:spPr>
      </p:sp>
      <p:sp>
        <p:nvSpPr>
          <p:cNvPr name="TextBox 7" id="7"/>
          <p:cNvSpPr txBox="true"/>
          <p:nvPr/>
        </p:nvSpPr>
        <p:spPr>
          <a:xfrm rot="0">
            <a:off x="1482130" y="1077007"/>
            <a:ext cx="15303423" cy="1489187"/>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Poppins"/>
                <a:ea typeface="Poppins"/>
                <a:cs typeface="Poppins"/>
                <a:sym typeface="Poppins"/>
              </a:rPr>
              <a:t>3.CUSTOMER INSIGHT</a:t>
            </a:r>
          </a:p>
        </p:txBody>
      </p:sp>
      <p:sp>
        <p:nvSpPr>
          <p:cNvPr name="TextBox 8" id="8"/>
          <p:cNvSpPr txBox="true"/>
          <p:nvPr/>
        </p:nvSpPr>
        <p:spPr>
          <a:xfrm rot="0">
            <a:off x="504192" y="3755643"/>
            <a:ext cx="17783808" cy="6133242"/>
          </a:xfrm>
          <a:prstGeom prst="rect">
            <a:avLst/>
          </a:prstGeom>
        </p:spPr>
        <p:txBody>
          <a:bodyPr anchor="t" rtlCol="false" tIns="0" lIns="0" bIns="0" rIns="0">
            <a:spAutoFit/>
          </a:bodyPr>
          <a:lstStyle/>
          <a:p>
            <a:pPr algn="l" marL="521076" indent="-260538" lvl="1">
              <a:lnSpc>
                <a:spcPts val="4102"/>
              </a:lnSpc>
              <a:buFont typeface="Arial"/>
              <a:buChar char="•"/>
            </a:pPr>
            <a:r>
              <a:rPr lang="en-US" sz="2413">
                <a:solidFill>
                  <a:srgbClr val="000000"/>
                </a:solidFill>
                <a:latin typeface="Open Sauce"/>
                <a:ea typeface="Open Sauce"/>
                <a:cs typeface="Open Sauce"/>
                <a:sym typeface="Open Sauce"/>
              </a:rPr>
              <a:t>Focus on the </a:t>
            </a:r>
            <a:r>
              <a:rPr lang="en-US" b="true" sz="2413">
                <a:solidFill>
                  <a:srgbClr val="000000"/>
                </a:solidFill>
                <a:latin typeface="Open Sauce Bold"/>
                <a:ea typeface="Open Sauce Bold"/>
                <a:cs typeface="Open Sauce Bold"/>
                <a:sym typeface="Open Sauce Bold"/>
              </a:rPr>
              <a:t>"Champions" and "Loyal"</a:t>
            </a:r>
            <a:r>
              <a:rPr lang="en-US" sz="2413">
                <a:solidFill>
                  <a:srgbClr val="000000"/>
                </a:solidFill>
                <a:latin typeface="Open Sauce"/>
                <a:ea typeface="Open Sauce"/>
                <a:cs typeface="Open Sauce"/>
                <a:sym typeface="Open Sauce"/>
              </a:rPr>
              <a:t> groups: The company should continue to maintain and strengthen relationships with these two groups through special customer care programs, exclusive offers, or new product introductions.</a:t>
            </a:r>
          </a:p>
          <a:p>
            <a:pPr algn="l" marL="521076" indent="-260538" lvl="1">
              <a:lnSpc>
                <a:spcPts val="4102"/>
              </a:lnSpc>
              <a:buFont typeface="Arial"/>
              <a:buChar char="•"/>
            </a:pPr>
            <a:r>
              <a:rPr lang="en-US" sz="2413">
                <a:solidFill>
                  <a:srgbClr val="000000"/>
                </a:solidFill>
                <a:latin typeface="Open Sauce"/>
                <a:ea typeface="Open Sauce"/>
                <a:cs typeface="Open Sauce"/>
                <a:sym typeface="Open Sauce"/>
              </a:rPr>
              <a:t>High-risk customer groups: Groups like </a:t>
            </a:r>
            <a:r>
              <a:rPr lang="en-US" b="true" sz="2413">
                <a:solidFill>
                  <a:srgbClr val="000000"/>
                </a:solidFill>
                <a:latin typeface="Open Sauce Bold"/>
                <a:ea typeface="Open Sauce Bold"/>
                <a:cs typeface="Open Sauce Bold"/>
                <a:sym typeface="Open Sauce Bold"/>
              </a:rPr>
              <a:t>"Cannot Lose," "At Risk,"</a:t>
            </a:r>
            <a:r>
              <a:rPr lang="en-US" sz="2413">
                <a:solidFill>
                  <a:srgbClr val="000000"/>
                </a:solidFill>
                <a:latin typeface="Open Sauce"/>
                <a:ea typeface="Open Sauce"/>
                <a:cs typeface="Open Sauce"/>
                <a:sym typeface="Open Sauce"/>
              </a:rPr>
              <a:t> and especially "Hibernating customers" and "Lost customers" need special attention.</a:t>
            </a:r>
          </a:p>
          <a:p>
            <a:pPr algn="l" marL="521076" indent="-260538" lvl="1">
              <a:lnSpc>
                <a:spcPts val="4102"/>
              </a:lnSpc>
              <a:buFont typeface="Arial"/>
              <a:buChar char="•"/>
            </a:pPr>
            <a:r>
              <a:rPr lang="en-US" b="true" sz="2413">
                <a:solidFill>
                  <a:srgbClr val="000000"/>
                </a:solidFill>
                <a:latin typeface="Open Sauce Bold"/>
                <a:ea typeface="Open Sauce Bold"/>
                <a:cs typeface="Open Sauce Bold"/>
                <a:sym typeface="Open Sauce Bold"/>
              </a:rPr>
              <a:t>"Cannot Lose"</a:t>
            </a:r>
            <a:r>
              <a:rPr lang="en-US" sz="2413">
                <a:solidFill>
                  <a:srgbClr val="000000"/>
                </a:solidFill>
                <a:latin typeface="Open Sauce"/>
                <a:ea typeface="Open Sauce"/>
                <a:cs typeface="Open Sauce"/>
                <a:sym typeface="Open Sauce"/>
              </a:rPr>
              <a:t>: These customers have high frequency and spending but have not returned in a while. An immediate re-engagement campaign is needed.</a:t>
            </a:r>
          </a:p>
          <a:p>
            <a:pPr algn="l" marL="521076" indent="-260538" lvl="1">
              <a:lnSpc>
                <a:spcPts val="4102"/>
              </a:lnSpc>
              <a:buFont typeface="Arial"/>
              <a:buChar char="•"/>
            </a:pPr>
            <a:r>
              <a:rPr lang="en-US" b="true" sz="2413">
                <a:solidFill>
                  <a:srgbClr val="000000"/>
                </a:solidFill>
                <a:latin typeface="Open Sauce Bold"/>
                <a:ea typeface="Open Sauce Bold"/>
                <a:cs typeface="Open Sauce Bold"/>
                <a:sym typeface="Open Sauce Bold"/>
              </a:rPr>
              <a:t>"Lost customers"</a:t>
            </a:r>
            <a:r>
              <a:rPr lang="en-US" sz="2413">
                <a:solidFill>
                  <a:srgbClr val="000000"/>
                </a:solidFill>
                <a:latin typeface="Open Sauce"/>
                <a:ea typeface="Open Sauce"/>
                <a:cs typeface="Open Sauce"/>
                <a:sym typeface="Open Sauce"/>
              </a:rPr>
              <a:t>: All three scores (Recency, Frequency, Monetary) are very low. It's highly likely they are lost customers. The company should analyze the reasons and consider whether to invest resources to win them back.</a:t>
            </a:r>
          </a:p>
          <a:p>
            <a:pPr algn="l" marL="521076" indent="-260538" lvl="1">
              <a:lnSpc>
                <a:spcPts val="4102"/>
              </a:lnSpc>
              <a:buFont typeface="Arial"/>
              <a:buChar char="•"/>
            </a:pPr>
            <a:r>
              <a:rPr lang="en-US" b="true" sz="2413">
                <a:solidFill>
                  <a:srgbClr val="000000"/>
                </a:solidFill>
                <a:latin typeface="Open Sauce Bold"/>
                <a:ea typeface="Open Sauce Bold"/>
                <a:cs typeface="Open Sauce Bold"/>
                <a:sym typeface="Open Sauce Bold"/>
              </a:rPr>
              <a:t>"Promising" and "Potential Loyalist"</a:t>
            </a:r>
            <a:r>
              <a:rPr lang="en-US" sz="2413">
                <a:solidFill>
                  <a:srgbClr val="000000"/>
                </a:solidFill>
                <a:latin typeface="Open Sauce"/>
                <a:ea typeface="Open Sauce"/>
                <a:cs typeface="Open Sauce"/>
                <a:sym typeface="Open Sauce"/>
              </a:rPr>
              <a:t> segments have great potential: Although they don't have high scores like "Champions" yet, they have the potential to become loyal customers. Targeted campaigns should be used to encourage them to buy more.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633448" y="374453"/>
            <a:ext cx="17021103" cy="2669185"/>
            <a:chOff x="0" y="0"/>
            <a:chExt cx="4482924" cy="702995"/>
          </a:xfrm>
        </p:grpSpPr>
        <p:sp>
          <p:nvSpPr>
            <p:cNvPr name="Freeform 4" id="4"/>
            <p:cNvSpPr/>
            <p:nvPr/>
          </p:nvSpPr>
          <p:spPr>
            <a:xfrm flipH="false" flipV="false" rot="0">
              <a:off x="0" y="0"/>
              <a:ext cx="4482924" cy="702995"/>
            </a:xfrm>
            <a:custGeom>
              <a:avLst/>
              <a:gdLst/>
              <a:ahLst/>
              <a:cxnLst/>
              <a:rect r="r" b="b" t="t" l="l"/>
              <a:pathLst>
                <a:path h="702995" w="4482924">
                  <a:moveTo>
                    <a:pt x="0" y="0"/>
                  </a:moveTo>
                  <a:lnTo>
                    <a:pt x="4482924" y="0"/>
                  </a:lnTo>
                  <a:lnTo>
                    <a:pt x="4482924" y="702995"/>
                  </a:lnTo>
                  <a:lnTo>
                    <a:pt x="0" y="702995"/>
                  </a:lnTo>
                  <a:close/>
                </a:path>
              </a:pathLst>
            </a:custGeom>
            <a:solidFill>
              <a:srgbClr val="1C5739"/>
            </a:solidFill>
          </p:spPr>
        </p:sp>
        <p:sp>
          <p:nvSpPr>
            <p:cNvPr name="TextBox 5" id="5"/>
            <p:cNvSpPr txBox="true"/>
            <p:nvPr/>
          </p:nvSpPr>
          <p:spPr>
            <a:xfrm>
              <a:off x="0" y="-19050"/>
              <a:ext cx="4482924" cy="722045"/>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6" id="6"/>
          <p:cNvSpPr/>
          <p:nvPr/>
        </p:nvSpPr>
        <p:spPr>
          <a:xfrm flipH="false" flipV="false" rot="0">
            <a:off x="667020" y="395051"/>
            <a:ext cx="16933642" cy="2648587"/>
          </a:xfrm>
          <a:custGeom>
            <a:avLst/>
            <a:gdLst/>
            <a:ahLst/>
            <a:cxnLst/>
            <a:rect r="r" b="b" t="t" l="l"/>
            <a:pathLst>
              <a:path h="2648587" w="16933642">
                <a:moveTo>
                  <a:pt x="0" y="0"/>
                </a:moveTo>
                <a:lnTo>
                  <a:pt x="16933643" y="0"/>
                </a:lnTo>
                <a:lnTo>
                  <a:pt x="16933643" y="2648587"/>
                </a:lnTo>
                <a:lnTo>
                  <a:pt x="0" y="2648587"/>
                </a:lnTo>
                <a:lnTo>
                  <a:pt x="0" y="0"/>
                </a:lnTo>
                <a:close/>
              </a:path>
            </a:pathLst>
          </a:custGeom>
          <a:blipFill>
            <a:blip r:embed="rId3">
              <a:alphaModFix amt="18000"/>
            </a:blip>
            <a:stretch>
              <a:fillRect l="0" t="-138554" r="0" b="-187675"/>
            </a:stretch>
          </a:blipFill>
        </p:spPr>
      </p:sp>
      <p:sp>
        <p:nvSpPr>
          <p:cNvPr name="TextBox 7" id="7"/>
          <p:cNvSpPr txBox="true"/>
          <p:nvPr/>
        </p:nvSpPr>
        <p:spPr>
          <a:xfrm rot="0">
            <a:off x="1482130" y="865214"/>
            <a:ext cx="15303423" cy="1489187"/>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Poppins"/>
                <a:ea typeface="Poppins"/>
                <a:cs typeface="Poppins"/>
                <a:sym typeface="Poppins"/>
              </a:rPr>
              <a:t>4.ORDER INSIGHT</a:t>
            </a:r>
          </a:p>
        </p:txBody>
      </p:sp>
      <p:sp>
        <p:nvSpPr>
          <p:cNvPr name="TextBox 8" id="8"/>
          <p:cNvSpPr txBox="true"/>
          <p:nvPr/>
        </p:nvSpPr>
        <p:spPr>
          <a:xfrm rot="0">
            <a:off x="252096" y="3138693"/>
            <a:ext cx="18035904" cy="6688713"/>
          </a:xfrm>
          <a:prstGeom prst="rect">
            <a:avLst/>
          </a:prstGeom>
        </p:spPr>
        <p:txBody>
          <a:bodyPr anchor="t" rtlCol="false" tIns="0" lIns="0" bIns="0" rIns="0">
            <a:spAutoFit/>
          </a:bodyPr>
          <a:lstStyle/>
          <a:p>
            <a:pPr algn="l" marL="542666" indent="-271333" lvl="1">
              <a:lnSpc>
                <a:spcPts val="4499"/>
              </a:lnSpc>
              <a:buFont typeface="Arial"/>
              <a:buChar char="•"/>
            </a:pPr>
            <a:r>
              <a:rPr lang="en-US" sz="2513">
                <a:solidFill>
                  <a:srgbClr val="000000"/>
                </a:solidFill>
                <a:latin typeface="Open Sauce"/>
                <a:ea typeface="Open Sauce"/>
                <a:cs typeface="Open Sauce"/>
                <a:sym typeface="Open Sauce"/>
              </a:rPr>
              <a:t>The number of orders has a steady upward trend over the years, with a notable surge in late 2015 and early 2016 (Q4 2015 and Q1 2016). Although there was a drop at the quarter 2 of 2016, the overall trend is one of growth.</a:t>
            </a:r>
          </a:p>
          <a:p>
            <a:pPr algn="l" marL="542666" indent="-271333" lvl="1">
              <a:lnSpc>
                <a:spcPts val="4499"/>
              </a:lnSpc>
              <a:buFont typeface="Arial"/>
              <a:buChar char="•"/>
            </a:pPr>
            <a:r>
              <a:rPr lang="en-US" sz="2513">
                <a:solidFill>
                  <a:srgbClr val="000000"/>
                </a:solidFill>
                <a:latin typeface="Open Sauce"/>
                <a:ea typeface="Open Sauce"/>
                <a:cs typeface="Open Sauce"/>
                <a:sym typeface="Open Sauce"/>
              </a:rPr>
              <a:t>Seasonality: clearly shows the seasonal nature of orders.</a:t>
            </a:r>
          </a:p>
          <a:p>
            <a:pPr algn="l" marL="1085331" indent="-361777" lvl="2">
              <a:lnSpc>
                <a:spcPts val="4499"/>
              </a:lnSpc>
              <a:buFont typeface="Arial"/>
              <a:buChar char="⚬"/>
            </a:pPr>
            <a:r>
              <a:rPr lang="en-US" sz="2513">
                <a:solidFill>
                  <a:srgbClr val="000000"/>
                </a:solidFill>
                <a:latin typeface="Open Sauce"/>
                <a:ea typeface="Open Sauce"/>
                <a:cs typeface="Open Sauce"/>
                <a:sym typeface="Open Sauce"/>
              </a:rPr>
              <a:t>Spring accounts for the largest share (30.37% - 22.3K orders).</a:t>
            </a:r>
          </a:p>
          <a:p>
            <a:pPr algn="l" marL="1085331" indent="-361777" lvl="2">
              <a:lnSpc>
                <a:spcPts val="4499"/>
              </a:lnSpc>
              <a:buFont typeface="Arial"/>
              <a:buChar char="⚬"/>
            </a:pPr>
            <a:r>
              <a:rPr lang="en-US" sz="2513">
                <a:solidFill>
                  <a:srgbClr val="000000"/>
                </a:solidFill>
                <a:latin typeface="Open Sauce"/>
                <a:ea typeface="Open Sauce"/>
                <a:cs typeface="Open Sauce"/>
                <a:sym typeface="Open Sauce"/>
              </a:rPr>
              <a:t>Autumn accounts for the smallest share (19.96% - 15.8K orders).</a:t>
            </a:r>
          </a:p>
          <a:p>
            <a:pPr algn="l" marL="542666" indent="-271333" lvl="1">
              <a:lnSpc>
                <a:spcPts val="4499"/>
              </a:lnSpc>
              <a:buFont typeface="Arial"/>
              <a:buChar char="•"/>
            </a:pPr>
            <a:r>
              <a:rPr lang="en-US" sz="2513">
                <a:solidFill>
                  <a:srgbClr val="000000"/>
                </a:solidFill>
                <a:latin typeface="Open Sauce"/>
                <a:ea typeface="Open Sauce"/>
                <a:cs typeface="Open Sauce"/>
                <a:sym typeface="Open Sauce"/>
              </a:rPr>
              <a:t>Business and marketing strategies should be tailored for each season to maximize sales.</a:t>
            </a:r>
          </a:p>
          <a:p>
            <a:pPr algn="l" marL="542666" indent="-271333" lvl="1">
              <a:lnSpc>
                <a:spcPts val="4499"/>
              </a:lnSpc>
              <a:buFont typeface="Arial"/>
              <a:buChar char="•"/>
            </a:pPr>
            <a:r>
              <a:rPr lang="en-US" sz="2513">
                <a:solidFill>
                  <a:srgbClr val="000000"/>
                </a:solidFill>
                <a:latin typeface="Open Sauce"/>
                <a:ea typeface="Open Sauce"/>
                <a:cs typeface="Open Sauce"/>
                <a:sym typeface="Open Sauce"/>
              </a:rPr>
              <a:t>Revenue by Day of the Week: The total Revenue by day shows that revenue is very stable from Monday to Friday, staying around $31-33M.</a:t>
            </a:r>
          </a:p>
          <a:p>
            <a:pPr algn="l" marL="542666" indent="-271333" lvl="1">
              <a:lnSpc>
                <a:spcPts val="4499"/>
              </a:lnSpc>
              <a:buFont typeface="Arial"/>
              <a:buChar char="•"/>
            </a:pPr>
            <a:r>
              <a:rPr lang="en-US" b="true" sz="2513">
                <a:solidFill>
                  <a:srgbClr val="000000"/>
                </a:solidFill>
                <a:latin typeface="Open Sauce Bold"/>
                <a:ea typeface="Open Sauce Bold"/>
                <a:cs typeface="Open Sauce Bold"/>
                <a:sym typeface="Open Sauce Bold"/>
              </a:rPr>
              <a:t>Recommendations</a:t>
            </a:r>
            <a:r>
              <a:rPr lang="en-US" sz="2513">
                <a:solidFill>
                  <a:srgbClr val="000000"/>
                </a:solidFill>
                <a:latin typeface="Open Sauce"/>
                <a:ea typeface="Open Sauce"/>
                <a:cs typeface="Open Sauce"/>
                <a:sym typeface="Open Sauce"/>
              </a:rPr>
              <a:t>:</a:t>
            </a:r>
          </a:p>
          <a:p>
            <a:pPr algn="l" marL="1085331" indent="-361777" lvl="2">
              <a:lnSpc>
                <a:spcPts val="4499"/>
              </a:lnSpc>
              <a:buFont typeface="Arial"/>
              <a:buChar char="⚬"/>
            </a:pPr>
            <a:r>
              <a:rPr lang="en-US" sz="2513">
                <a:solidFill>
                  <a:srgbClr val="000000"/>
                </a:solidFill>
                <a:latin typeface="Open Sauce"/>
                <a:ea typeface="Open Sauce"/>
                <a:cs typeface="Open Sauce"/>
                <a:sym typeface="Open Sauce"/>
              </a:rPr>
              <a:t>A deeper analysis is needed to understand the reason for the sales drop at the end of 2016 to find solutions.</a:t>
            </a:r>
          </a:p>
          <a:p>
            <a:pPr algn="l" marL="1085331" indent="-361777" lvl="2">
              <a:lnSpc>
                <a:spcPts val="4499"/>
              </a:lnSpc>
              <a:buFont typeface="Arial"/>
              <a:buChar char="⚬"/>
            </a:pPr>
            <a:r>
              <a:rPr lang="en-US" sz="2513">
                <a:solidFill>
                  <a:srgbClr val="000000"/>
                </a:solidFill>
                <a:latin typeface="Open Sauce"/>
                <a:ea typeface="Open Sauce"/>
                <a:cs typeface="Open Sauce"/>
                <a:sym typeface="Open Sauce"/>
              </a:rPr>
              <a:t>Consider special marketing campaigns and promotions for low-sales seasons (like Autumn) and increase weekend activity to offset the drop in revenue.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633448" y="374453"/>
            <a:ext cx="17021103" cy="3017132"/>
            <a:chOff x="0" y="0"/>
            <a:chExt cx="4482924" cy="794635"/>
          </a:xfrm>
        </p:grpSpPr>
        <p:sp>
          <p:nvSpPr>
            <p:cNvPr name="Freeform 4" id="4"/>
            <p:cNvSpPr/>
            <p:nvPr/>
          </p:nvSpPr>
          <p:spPr>
            <a:xfrm flipH="false" flipV="false" rot="0">
              <a:off x="0" y="0"/>
              <a:ext cx="4482924" cy="794636"/>
            </a:xfrm>
            <a:custGeom>
              <a:avLst/>
              <a:gdLst/>
              <a:ahLst/>
              <a:cxnLst/>
              <a:rect r="r" b="b" t="t" l="l"/>
              <a:pathLst>
                <a:path h="794636" w="4482924">
                  <a:moveTo>
                    <a:pt x="0" y="0"/>
                  </a:moveTo>
                  <a:lnTo>
                    <a:pt x="4482924" y="0"/>
                  </a:lnTo>
                  <a:lnTo>
                    <a:pt x="4482924" y="794636"/>
                  </a:lnTo>
                  <a:lnTo>
                    <a:pt x="0" y="794636"/>
                  </a:lnTo>
                  <a:close/>
                </a:path>
              </a:pathLst>
            </a:custGeom>
            <a:solidFill>
              <a:srgbClr val="1C5739"/>
            </a:solidFill>
          </p:spPr>
        </p:sp>
        <p:sp>
          <p:nvSpPr>
            <p:cNvPr name="TextBox 5" id="5"/>
            <p:cNvSpPr txBox="true"/>
            <p:nvPr/>
          </p:nvSpPr>
          <p:spPr>
            <a:xfrm>
              <a:off x="0" y="-19050"/>
              <a:ext cx="4482924" cy="813685"/>
            </a:xfrm>
            <a:prstGeom prst="rect">
              <a:avLst/>
            </a:prstGeom>
          </p:spPr>
          <p:txBody>
            <a:bodyPr anchor="ctr" rtlCol="false" tIns="50800" lIns="50800" bIns="50800" rIns="50800"/>
            <a:lstStyle/>
            <a:p>
              <a:pPr algn="ctr">
                <a:lnSpc>
                  <a:spcPts val="2859"/>
                </a:lnSpc>
              </a:pPr>
            </a:p>
            <a:p>
              <a:pPr algn="ctr">
                <a:lnSpc>
                  <a:spcPts val="2859"/>
                </a:lnSpc>
              </a:pPr>
            </a:p>
          </p:txBody>
        </p:sp>
      </p:grpSp>
      <p:sp>
        <p:nvSpPr>
          <p:cNvPr name="Freeform 6" id="6"/>
          <p:cNvSpPr/>
          <p:nvPr/>
        </p:nvSpPr>
        <p:spPr>
          <a:xfrm flipH="false" flipV="false" rot="0">
            <a:off x="667020" y="395051"/>
            <a:ext cx="16933642" cy="2996534"/>
          </a:xfrm>
          <a:custGeom>
            <a:avLst/>
            <a:gdLst/>
            <a:ahLst/>
            <a:cxnLst/>
            <a:rect r="r" b="b" t="t" l="l"/>
            <a:pathLst>
              <a:path h="2996534" w="16933642">
                <a:moveTo>
                  <a:pt x="0" y="0"/>
                </a:moveTo>
                <a:lnTo>
                  <a:pt x="16933643" y="0"/>
                </a:lnTo>
                <a:lnTo>
                  <a:pt x="16933643" y="2996534"/>
                </a:lnTo>
                <a:lnTo>
                  <a:pt x="0" y="2996534"/>
                </a:lnTo>
                <a:lnTo>
                  <a:pt x="0" y="0"/>
                </a:lnTo>
                <a:close/>
              </a:path>
            </a:pathLst>
          </a:custGeom>
          <a:blipFill>
            <a:blip r:embed="rId3">
              <a:alphaModFix amt="18000"/>
            </a:blip>
            <a:stretch>
              <a:fillRect l="0" t="-122466" r="0" b="-154272"/>
            </a:stretch>
          </a:blipFill>
        </p:spPr>
      </p:sp>
      <p:sp>
        <p:nvSpPr>
          <p:cNvPr name="TextBox 7" id="7"/>
          <p:cNvSpPr txBox="true"/>
          <p:nvPr/>
        </p:nvSpPr>
        <p:spPr>
          <a:xfrm rot="0">
            <a:off x="1482130" y="1028873"/>
            <a:ext cx="15303423" cy="1489218"/>
          </a:xfrm>
          <a:prstGeom prst="rect">
            <a:avLst/>
          </a:prstGeom>
        </p:spPr>
        <p:txBody>
          <a:bodyPr anchor="t" rtlCol="false" tIns="0" lIns="0" bIns="0" rIns="0">
            <a:spAutoFit/>
          </a:bodyPr>
          <a:lstStyle/>
          <a:p>
            <a:pPr algn="ctr" marL="0" indent="0" lvl="0">
              <a:lnSpc>
                <a:spcPts val="11502"/>
              </a:lnSpc>
              <a:spcBef>
                <a:spcPct val="0"/>
              </a:spcBef>
            </a:pPr>
            <a:r>
              <a:rPr lang="en-US" sz="8335" spc="816">
                <a:solidFill>
                  <a:srgbClr val="FFFFFF"/>
                </a:solidFill>
                <a:latin typeface="Poppins"/>
                <a:ea typeface="Poppins"/>
                <a:cs typeface="Poppins"/>
                <a:sym typeface="Poppins"/>
              </a:rPr>
              <a:t>5.SALEPERSON INSIGHT</a:t>
            </a:r>
          </a:p>
        </p:txBody>
      </p:sp>
      <p:sp>
        <p:nvSpPr>
          <p:cNvPr name="TextBox 8" id="8"/>
          <p:cNvSpPr txBox="true"/>
          <p:nvPr/>
        </p:nvSpPr>
        <p:spPr>
          <a:xfrm rot="0">
            <a:off x="252096" y="3581991"/>
            <a:ext cx="18035904" cy="6165301"/>
          </a:xfrm>
          <a:prstGeom prst="rect">
            <a:avLst/>
          </a:prstGeom>
        </p:spPr>
        <p:txBody>
          <a:bodyPr anchor="t" rtlCol="false" tIns="0" lIns="0" bIns="0" rIns="0">
            <a:spAutoFit/>
          </a:bodyPr>
          <a:lstStyle/>
          <a:p>
            <a:pPr algn="l" marL="542666" indent="-271333" lvl="1">
              <a:lnSpc>
                <a:spcPts val="3820"/>
              </a:lnSpc>
              <a:buFont typeface="Arial"/>
              <a:buChar char="•"/>
            </a:pPr>
            <a:r>
              <a:rPr lang="en-US" sz="2513">
                <a:solidFill>
                  <a:srgbClr val="000000"/>
                </a:solidFill>
                <a:latin typeface="Open Sauce"/>
                <a:ea typeface="Open Sauce"/>
                <a:cs typeface="Open Sauce"/>
                <a:sym typeface="Open Sauce"/>
              </a:rPr>
              <a:t>Significant performance gaps: There is a noticeable difference in profit among the salespersons.</a:t>
            </a:r>
          </a:p>
          <a:p>
            <a:pPr algn="l" marL="542666" indent="-271333" lvl="1">
              <a:lnSpc>
                <a:spcPts val="3820"/>
              </a:lnSpc>
              <a:buFont typeface="Arial"/>
              <a:buChar char="•"/>
            </a:pPr>
            <a:r>
              <a:rPr lang="en-US" sz="2513">
                <a:solidFill>
                  <a:srgbClr val="000000"/>
                </a:solidFill>
                <a:latin typeface="Open Sauce"/>
                <a:ea typeface="Open Sauce"/>
                <a:cs typeface="Open Sauce"/>
                <a:sym typeface="Open Sauce"/>
              </a:rPr>
              <a:t>Amy Trefl ($5.19M) and Anthony Grosse ($5.19M) are the two lowest-profit salespeople among those ranked.</a:t>
            </a:r>
          </a:p>
          <a:p>
            <a:pPr algn="l" marL="542666" indent="-271333" lvl="1">
              <a:lnSpc>
                <a:spcPts val="3820"/>
              </a:lnSpc>
              <a:buFont typeface="Arial"/>
              <a:buChar char="•"/>
            </a:pPr>
            <a:r>
              <a:rPr lang="en-US" sz="2513">
                <a:solidFill>
                  <a:srgbClr val="000000"/>
                </a:solidFill>
                <a:latin typeface="Open Sauce"/>
                <a:ea typeface="Open Sauce"/>
                <a:cs typeface="Open Sauce"/>
                <a:sym typeface="Open Sauce"/>
              </a:rPr>
              <a:t>Although their profit isn't bad overall, there is a significant gap compared to the top performers.</a:t>
            </a:r>
          </a:p>
          <a:p>
            <a:pPr algn="l" marL="542666" indent="-271333" lvl="1">
              <a:lnSpc>
                <a:spcPts val="3820"/>
              </a:lnSpc>
              <a:buFont typeface="Arial"/>
              <a:buChar char="•"/>
            </a:pPr>
            <a:r>
              <a:rPr lang="en-US" sz="2513">
                <a:solidFill>
                  <a:srgbClr val="000000"/>
                </a:solidFill>
                <a:latin typeface="Open Sauce"/>
                <a:ea typeface="Open Sauce"/>
                <a:cs typeface="Open Sauce"/>
                <a:sym typeface="Open Sauce"/>
              </a:rPr>
              <a:t>They need training or support programs to help them improve their performance.</a:t>
            </a:r>
          </a:p>
          <a:p>
            <a:pPr algn="l" marL="542666" indent="-271333" lvl="1">
              <a:lnSpc>
                <a:spcPts val="3820"/>
              </a:lnSpc>
              <a:buFont typeface="Arial"/>
              <a:buChar char="•"/>
            </a:pPr>
            <a:r>
              <a:rPr lang="en-US" sz="2513">
                <a:solidFill>
                  <a:srgbClr val="000000"/>
                </a:solidFill>
                <a:latin typeface="Open Sauce"/>
                <a:ea typeface="Open Sauce"/>
                <a:cs typeface="Open Sauce"/>
                <a:sym typeface="Open Sauce"/>
              </a:rPr>
              <a:t>Hudson Hollinworth had the most severe profit decrease compared to the previous month (-18.82%). We need to find out the reason for this drop and intervene promptly.</a:t>
            </a:r>
          </a:p>
          <a:p>
            <a:pPr algn="l" marL="542666" indent="-271333" lvl="1">
              <a:lnSpc>
                <a:spcPts val="3820"/>
              </a:lnSpc>
              <a:buFont typeface="Arial"/>
              <a:buChar char="•"/>
            </a:pPr>
            <a:r>
              <a:rPr lang="en-US" sz="2513">
                <a:solidFill>
                  <a:srgbClr val="000000"/>
                </a:solidFill>
                <a:latin typeface="Open Sauce"/>
                <a:ea typeface="Open Sauce"/>
                <a:cs typeface="Open Sauce"/>
                <a:sym typeface="Open Sauce"/>
              </a:rPr>
              <a:t>Hudson Onslow also had a significant decrease (-16.06%).</a:t>
            </a:r>
          </a:p>
          <a:p>
            <a:pPr algn="l" marL="542666" indent="-271333" lvl="1">
              <a:lnSpc>
                <a:spcPts val="3820"/>
              </a:lnSpc>
              <a:buFont typeface="Arial"/>
              <a:buChar char="•"/>
            </a:pPr>
            <a:r>
              <a:rPr lang="en-US" b="true" sz="2513">
                <a:solidFill>
                  <a:srgbClr val="000000"/>
                </a:solidFill>
                <a:latin typeface="Open Sauce Bold"/>
                <a:ea typeface="Open Sauce Bold"/>
                <a:cs typeface="Open Sauce Bold"/>
                <a:sym typeface="Open Sauce Bold"/>
              </a:rPr>
              <a:t>Recommendations</a:t>
            </a:r>
            <a:r>
              <a:rPr lang="en-US" sz="2513">
                <a:solidFill>
                  <a:srgbClr val="000000"/>
                </a:solidFill>
                <a:latin typeface="Open Sauce"/>
                <a:ea typeface="Open Sauce"/>
                <a:cs typeface="Open Sauce"/>
                <a:sym typeface="Open Sauce"/>
              </a:rPr>
              <a:t>:</a:t>
            </a:r>
          </a:p>
          <a:p>
            <a:pPr algn="l" marL="1085331" indent="-361777" lvl="2">
              <a:lnSpc>
                <a:spcPts val="3820"/>
              </a:lnSpc>
              <a:buFont typeface="Arial"/>
              <a:buChar char="⚬"/>
            </a:pPr>
            <a:r>
              <a:rPr lang="en-US" sz="2513">
                <a:solidFill>
                  <a:srgbClr val="000000"/>
                </a:solidFill>
                <a:latin typeface="Open Sauce"/>
                <a:ea typeface="Open Sauce"/>
                <a:cs typeface="Open Sauce"/>
                <a:sym typeface="Open Sauce"/>
              </a:rPr>
              <a:t>There should be coaching sessions or knowledge sharing between top performers and those with lower performance.</a:t>
            </a:r>
          </a:p>
          <a:p>
            <a:pPr algn="l" marL="1085331" indent="-361777" lvl="2">
              <a:lnSpc>
                <a:spcPts val="3820"/>
              </a:lnSpc>
              <a:buFont typeface="Arial"/>
              <a:buChar char="⚬"/>
            </a:pPr>
            <a:r>
              <a:rPr lang="en-US" sz="2513">
                <a:solidFill>
                  <a:srgbClr val="000000"/>
                </a:solidFill>
                <a:latin typeface="Open Sauce"/>
                <a:ea typeface="Open Sauce"/>
                <a:cs typeface="Open Sauce"/>
                <a:sym typeface="Open Sauce"/>
              </a:rPr>
              <a:t>Prioritize understanding and supporting cases with sudden drops, such as Hudson Hollinworth and Hudson Onslow, to prevent profit loss and maintain morale for the sales team.</a:t>
            </a:r>
          </a:p>
          <a:p>
            <a:pPr algn="l" marL="1085331" indent="-361777" lvl="2">
              <a:lnSpc>
                <a:spcPts val="3820"/>
              </a:lnSpc>
              <a:buFont typeface="Arial"/>
              <a:buChar char="⚬"/>
            </a:pPr>
            <a:r>
              <a:rPr lang="en-US" sz="2513">
                <a:solidFill>
                  <a:srgbClr val="000000"/>
                </a:solidFill>
                <a:latin typeface="Open Sauce"/>
                <a:ea typeface="Open Sauce"/>
                <a:cs typeface="Open Sauce"/>
                <a:sym typeface="Open Sauce"/>
              </a:rPr>
              <a:t>Recognize and reward salespeople with good growth, such as Archer Lamble and Sophia Hinton.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DAGwmaUCCB0</dc:identifier>
  <dcterms:modified xsi:type="dcterms:W3CDTF">2011-08-01T06:04:30Z</dcterms:modified>
  <cp:revision>1</cp:revision>
  <dc:title>Green minimalist professional Business Proposal Presentation</dc:title>
</cp:coreProperties>
</file>

<file path=docProps/thumbnail.jpeg>
</file>